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84" r:id="rId2"/>
  </p:sldMasterIdLst>
  <p:notesMasterIdLst>
    <p:notesMasterId r:id="rId25"/>
  </p:notesMasterIdLst>
  <p:handoutMasterIdLst>
    <p:handoutMasterId r:id="rId26"/>
  </p:handoutMasterIdLst>
  <p:sldIdLst>
    <p:sldId id="354" r:id="rId3"/>
    <p:sldId id="358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4" orient="horz" pos="3929" userDrawn="1">
          <p15:clr>
            <a:srgbClr val="A4A3A4"/>
          </p15:clr>
        </p15:guide>
        <p15:guide id="5" pos="408" userDrawn="1">
          <p15:clr>
            <a:srgbClr val="A4A3A4"/>
          </p15:clr>
        </p15:guide>
        <p15:guide id="6" orient="horz" pos="11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rey Holcomb" initials="" lastIdx="3" clrIdx="0"/>
  <p:cmAuthor id="1" name="Ruchi Sachdev" initials="" lastIdx="8" clrIdx="1"/>
  <p:cmAuthor id="2" name="Sarah Reusché" initials="" lastIdx="13" clrIdx="2"/>
  <p:cmAuthor id="3" name="Nitin Shankar" initials="" lastIdx="6" clrIdx="3"/>
  <p:cmAuthor id="4" name="Kristen Flathman" initials="" lastIdx="1" clrIdx="4"/>
  <p:cmAuthor id="5" name="Ben Schroeter" initials="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F9630F-82C1-40B7-BC3A-925EFCFF5E92}">
  <a:tblStyle styleId="{40F9630F-82C1-40B7-BC3A-925EFCFF5E9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94360" autoAdjust="0"/>
  </p:normalViewPr>
  <p:slideViewPr>
    <p:cSldViewPr snapToGrid="0" snapToObjects="1">
      <p:cViewPr varScale="1">
        <p:scale>
          <a:sx n="62" d="100"/>
          <a:sy n="62" d="100"/>
        </p:scale>
        <p:origin x="1556" y="56"/>
      </p:cViewPr>
      <p:guideLst>
        <p:guide orient="horz" pos="777"/>
        <p:guide pos="272"/>
        <p:guide orient="horz" pos="981"/>
        <p:guide orient="horz" pos="3929"/>
        <p:guide pos="408"/>
        <p:guide orient="horz" pos="11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46"/>
    </p:cViewPr>
  </p:sorterViewPr>
  <p:notesViewPr>
    <p:cSldViewPr snapToGrid="0" snapToObjects="1">
      <p:cViewPr varScale="1">
        <p:scale>
          <a:sx n="85" d="100"/>
          <a:sy n="85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CB01-6679-D646-ACB3-8B04B786C15F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C0F4D-8A6F-1C4A-B6BF-1558431E4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63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1027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this PowerPoint presentation contains mathematical equations, you may need to check that your computer has the following installed:</a:t>
            </a:r>
          </a:p>
          <a:p>
            <a:r>
              <a:rPr lang="en-US" sz="1200" b="0" i="0" u="none" strike="noStrike" kern="120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MathType Plugin</a:t>
            </a:r>
          </a:p>
          <a:p>
            <a:r>
              <a:rPr lang="en-US" sz="1200" b="0" i="0" u="none" strike="noStrike" kern="120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Math Player (free versions available)</a:t>
            </a:r>
          </a:p>
          <a:p>
            <a:r>
              <a:rPr lang="en-US" sz="1200" b="0" i="0" u="none" strike="noStrike" kern="120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NVDA Reader (free versions available)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363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indent="-255600">
              <a:defRPr sz="2400">
                <a:latin typeface="+mn-lt"/>
              </a:defRPr>
            </a:lvl1pPr>
            <a:lvl2pPr indent="-284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963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 +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15153"/>
            <a:ext cx="8229600" cy="11026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5368160"/>
            <a:ext cx="8229600" cy="9168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937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gure +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dirty="0"/>
              <a:t>Click to add figure number and title</a:t>
            </a:r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5050971"/>
            <a:ext cx="8229600" cy="1018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to add caption</a:t>
            </a:r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CB993-AC2C-41C5-BFB7-F2499EC1A1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512888"/>
            <a:ext cx="8232775" cy="34178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97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 cap="flat" cmpd="sng">
            <a:solidFill>
              <a:srgbClr val="007FA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74687" y="3962400"/>
            <a:ext cx="77946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160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nd Li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 cap="flat" cmpd="sng">
            <a:solidFill>
              <a:srgbClr val="007FA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74688" y="3962400"/>
            <a:ext cx="7783512" cy="1752600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9690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Open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622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5029200" y="1600200"/>
            <a:ext cx="3657600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5029200" y="3200400"/>
            <a:ext cx="3657600" cy="292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93969" y="6165337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39"/>
          <p:cNvSpPr txBox="1">
            <a:spLocks noGrp="1"/>
          </p:cNvSpPr>
          <p:nvPr>
            <p:ph type="body" idx="13"/>
          </p:nvPr>
        </p:nvSpPr>
        <p:spPr>
          <a:xfrm>
            <a:off x="474779" y="1500547"/>
            <a:ext cx="8229600" cy="2051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8752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622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5029200" y="1600200"/>
            <a:ext cx="3657600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5029200" y="3200400"/>
            <a:ext cx="3657600" cy="292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93969" y="6165337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39"/>
          <p:cNvSpPr txBox="1">
            <a:spLocks noGrp="1"/>
          </p:cNvSpPr>
          <p:nvPr>
            <p:ph type="body" idx="13"/>
          </p:nvPr>
        </p:nvSpPr>
        <p:spPr>
          <a:xfrm>
            <a:off x="474779" y="1500547"/>
            <a:ext cx="8229600" cy="2051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159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On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B07C-705F-4113-A2C5-779D6EA6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6"/>
            <a:ext cx="8229600" cy="4467955"/>
          </a:xfrm>
        </p:spPr>
        <p:txBody>
          <a:bodyPr/>
          <a:lstStyle>
            <a:lvl1pPr indent="-255600">
              <a:defRPr sz="2400">
                <a:latin typeface="+mn-lt"/>
              </a:defRPr>
            </a:lvl1pPr>
            <a:lvl2pPr indent="-284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 </a:t>
            </a:r>
          </a:p>
          <a:p>
            <a:pPr lvl="3"/>
            <a:r>
              <a:rPr lang="en-US" dirty="0"/>
              <a:t> </a:t>
            </a:r>
          </a:p>
          <a:p>
            <a:pPr lvl="4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271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Link On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555750"/>
            <a:ext cx="8232775" cy="4468813"/>
          </a:xfrm>
        </p:spPr>
        <p:txBody>
          <a:bodyPr/>
          <a:lstStyle>
            <a:lvl1pPr marL="255600" indent="-255600">
              <a:defRPr sz="2400">
                <a:latin typeface="+mn-lt"/>
              </a:defRPr>
            </a:lvl1pPr>
            <a:lvl2pPr indent="-284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356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hre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57200" y="1555750"/>
            <a:ext cx="8232128" cy="982352"/>
          </a:xfrm>
        </p:spPr>
        <p:txBody>
          <a:bodyPr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0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0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0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0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0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2939753"/>
            <a:ext cx="8229600" cy="1196411"/>
          </a:xfrm>
        </p:spPr>
        <p:txBody>
          <a:bodyPr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0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0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0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0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0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57200" y="4665662"/>
            <a:ext cx="8232128" cy="1251043"/>
          </a:xfrm>
        </p:spPr>
        <p:txBody>
          <a:bodyPr/>
          <a:lstStyle>
            <a:lvl1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0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0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0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0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0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293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our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57200" y="1555748"/>
            <a:ext cx="8232128" cy="984807"/>
          </a:xfrm>
        </p:spPr>
        <p:txBody>
          <a:bodyPr/>
          <a:lstStyle>
            <a:lvl1pPr indent="-255600">
              <a:defRPr sz="2400" baseline="0">
                <a:latin typeface="+mn-lt"/>
              </a:defRPr>
            </a:lvl1pPr>
            <a:lvl2pPr indent="-284400">
              <a:defRPr sz="2400" baseline="0">
                <a:latin typeface="+mn-lt"/>
              </a:defRPr>
            </a:lvl2pPr>
            <a:lvl3pPr indent="-230400">
              <a:defRPr sz="2400" baseline="0">
                <a:latin typeface="+mn-lt"/>
              </a:defRPr>
            </a:lvl3pPr>
            <a:lvl4pPr>
              <a:defRPr sz="2400" baseline="0">
                <a:latin typeface="+mn-lt"/>
              </a:defRPr>
            </a:lvl4pPr>
            <a:lvl5pPr>
              <a:defRPr sz="2400" baseline="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2743198"/>
            <a:ext cx="8229600" cy="1021037"/>
          </a:xfrm>
        </p:spPr>
        <p:txBody>
          <a:bodyPr/>
          <a:lstStyle>
            <a:lvl1pPr indent="-255600">
              <a:defRPr sz="2400" baseline="0">
                <a:latin typeface="+mn-lt"/>
              </a:defRPr>
            </a:lvl1pPr>
            <a:lvl2pPr indent="-284400">
              <a:defRPr sz="2400" baseline="0">
                <a:latin typeface="+mn-lt"/>
              </a:defRPr>
            </a:lvl2pPr>
            <a:lvl3pPr indent="-230400">
              <a:defRPr sz="2400" baseline="0">
                <a:latin typeface="+mn-lt"/>
              </a:defRPr>
            </a:lvl3pPr>
            <a:lvl4pPr>
              <a:defRPr sz="2400" baseline="0">
                <a:latin typeface="+mn-lt"/>
              </a:defRPr>
            </a:lvl4pPr>
            <a:lvl5pPr>
              <a:defRPr sz="2400" baseline="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54672" y="3939052"/>
            <a:ext cx="8232128" cy="969122"/>
          </a:xfrm>
        </p:spPr>
        <p:txBody>
          <a:bodyPr/>
          <a:lstStyle>
            <a:lvl1pPr indent="-255600">
              <a:defRPr sz="2400" baseline="0">
                <a:latin typeface="+mn-lt"/>
              </a:defRPr>
            </a:lvl1pPr>
            <a:lvl2pPr indent="-284400">
              <a:defRPr sz="2400" baseline="0">
                <a:latin typeface="+mn-lt"/>
              </a:defRPr>
            </a:lvl2pPr>
            <a:lvl3pPr indent="-230400">
              <a:defRPr sz="2400" baseline="0">
                <a:latin typeface="+mn-lt"/>
              </a:defRPr>
            </a:lvl3pPr>
            <a:lvl4pPr>
              <a:defRPr sz="2400" baseline="0">
                <a:latin typeface="+mn-lt"/>
              </a:defRPr>
            </a:lvl4pPr>
            <a:lvl5pPr>
              <a:defRPr sz="2400" baseline="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5068609"/>
            <a:ext cx="8232128" cy="915328"/>
          </a:xfrm>
        </p:spPr>
        <p:txBody>
          <a:bodyPr/>
          <a:lstStyle>
            <a:lvl1pPr indent="-255600">
              <a:defRPr sz="2400" baseline="0">
                <a:latin typeface="+mn-lt"/>
              </a:defRPr>
            </a:lvl1pPr>
            <a:lvl2pPr indent="-284400">
              <a:defRPr sz="2400" baseline="0">
                <a:latin typeface="+mn-lt"/>
              </a:defRPr>
            </a:lvl2pPr>
            <a:lvl3pPr indent="-230400">
              <a:defRPr sz="2400" baseline="0">
                <a:latin typeface="+mn-lt"/>
              </a:defRPr>
            </a:lvl3pPr>
            <a:lvl4pPr>
              <a:defRPr sz="2400" baseline="0">
                <a:latin typeface="+mn-lt"/>
              </a:defRPr>
            </a:lvl4pPr>
            <a:lvl5pPr>
              <a:defRPr sz="2400" baseline="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239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iv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57200" y="1555749"/>
            <a:ext cx="8232128" cy="495242"/>
          </a:xfrm>
        </p:spPr>
        <p:txBody>
          <a:bodyPr/>
          <a:lstStyle>
            <a:lvl1pPr indent="-255600">
              <a:defRPr sz="1800">
                <a:latin typeface="+mn-lt"/>
              </a:defRPr>
            </a:lvl1pPr>
            <a:lvl2pPr indent="-284400">
              <a:defRPr sz="1800">
                <a:latin typeface="+mn-lt"/>
              </a:defRPr>
            </a:lvl2pPr>
            <a:lvl3pPr indent="-230400"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2264889"/>
            <a:ext cx="8229600" cy="572316"/>
          </a:xfrm>
        </p:spPr>
        <p:txBody>
          <a:bodyPr/>
          <a:lstStyle>
            <a:lvl1pPr indent="-255600">
              <a:defRPr sz="1800">
                <a:latin typeface="+mn-lt"/>
              </a:defRPr>
            </a:lvl1pPr>
            <a:lvl2pPr indent="-284400"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54672" y="3051103"/>
            <a:ext cx="8232128" cy="573499"/>
          </a:xfrm>
        </p:spPr>
        <p:txBody>
          <a:bodyPr/>
          <a:lstStyle>
            <a:lvl1pPr indent="-255600">
              <a:defRPr sz="1800">
                <a:latin typeface="+mn-lt"/>
              </a:defRPr>
            </a:lvl1pPr>
            <a:lvl2pPr indent="-284400"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3837317"/>
            <a:ext cx="8232128" cy="579842"/>
          </a:xfrm>
        </p:spPr>
        <p:txBody>
          <a:bodyPr/>
          <a:lstStyle>
            <a:lvl1pPr indent="-255600">
              <a:defRPr sz="1800">
                <a:latin typeface="+mn-lt"/>
              </a:defRPr>
            </a:lvl1pPr>
            <a:lvl2pPr indent="-284400"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457200" y="4623532"/>
            <a:ext cx="8232128" cy="572356"/>
          </a:xfrm>
        </p:spPr>
        <p:txBody>
          <a:bodyPr/>
          <a:lstStyle>
            <a:lvl1pPr indent="-255600"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454672" y="5424490"/>
            <a:ext cx="8234655" cy="591750"/>
          </a:xfrm>
        </p:spPr>
        <p:txBody>
          <a:bodyPr/>
          <a:lstStyle>
            <a:lvl1pPr indent="-255600">
              <a:defRPr sz="1800"/>
            </a:lvl1pPr>
            <a:lvl2pPr indent="-284400">
              <a:defRPr sz="1800"/>
            </a:lvl2pPr>
            <a:lvl3pPr indent="-230400">
              <a:defRPr sz="1800"/>
            </a:lvl3pPr>
            <a:lvl4pPr indent="-230400">
              <a:defRPr sz="1800"/>
            </a:lvl4pPr>
            <a:lvl5pPr indent="-230400"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312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Fiv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57200" y="1555749"/>
            <a:ext cx="8232128" cy="676464"/>
          </a:xfrm>
        </p:spPr>
        <p:txBody>
          <a:bodyPr/>
          <a:lstStyle>
            <a:lvl1pPr indent="-255600">
              <a:defRPr sz="1800">
                <a:latin typeface="+mn-lt"/>
              </a:defRPr>
            </a:lvl1pPr>
            <a:lvl2pPr indent="-284400">
              <a:defRPr sz="1800">
                <a:latin typeface="+mn-lt"/>
              </a:defRPr>
            </a:lvl2pPr>
            <a:lvl3pPr indent="-230400"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2392649"/>
            <a:ext cx="8229600" cy="739698"/>
          </a:xfrm>
        </p:spPr>
        <p:txBody>
          <a:bodyPr/>
          <a:lstStyle>
            <a:lvl1pPr indent="-255600">
              <a:defRPr sz="1800">
                <a:latin typeface="+mn-lt"/>
              </a:defRPr>
            </a:lvl1pPr>
            <a:lvl2pPr indent="-284400"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54672" y="3335803"/>
            <a:ext cx="8232128" cy="813243"/>
          </a:xfrm>
        </p:spPr>
        <p:txBody>
          <a:bodyPr/>
          <a:lstStyle>
            <a:lvl1pPr indent="-255600">
              <a:defRPr sz="1800">
                <a:latin typeface="+mn-lt"/>
              </a:defRPr>
            </a:lvl1pPr>
            <a:lvl2pPr indent="-284400"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4362943"/>
            <a:ext cx="8232128" cy="693152"/>
          </a:xfrm>
        </p:spPr>
        <p:txBody>
          <a:bodyPr/>
          <a:lstStyle>
            <a:lvl1pPr indent="-255600">
              <a:defRPr sz="1800">
                <a:latin typeface="+mn-lt"/>
              </a:defRPr>
            </a:lvl1pPr>
            <a:lvl2pPr indent="-284400"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457200" y="5297488"/>
            <a:ext cx="8232128" cy="659559"/>
          </a:xfrm>
        </p:spPr>
        <p:txBody>
          <a:bodyPr/>
          <a:lstStyle>
            <a:lvl1pPr indent="-255600"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387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Fiv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57200" y="1555749"/>
            <a:ext cx="3730239" cy="676464"/>
          </a:xfrm>
        </p:spPr>
        <p:txBody>
          <a:bodyPr/>
          <a:lstStyle>
            <a:lvl1pPr indent="-255600">
              <a:defRPr sz="1800">
                <a:latin typeface="+mn-lt"/>
              </a:defRPr>
            </a:lvl1pPr>
            <a:lvl2pPr indent="-284400">
              <a:defRPr sz="1800">
                <a:latin typeface="+mn-lt"/>
              </a:defRPr>
            </a:lvl2pPr>
            <a:lvl3pPr indent="-230400"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2392649"/>
            <a:ext cx="3730239" cy="701761"/>
          </a:xfrm>
        </p:spPr>
        <p:txBody>
          <a:bodyPr/>
          <a:lstStyle>
            <a:lvl1pPr indent="-255600">
              <a:defRPr sz="1800">
                <a:latin typeface="+mn-lt"/>
              </a:defRPr>
            </a:lvl1pPr>
            <a:lvl2pPr indent="-284400"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54672" y="3254847"/>
            <a:ext cx="3732767" cy="710402"/>
          </a:xfrm>
        </p:spPr>
        <p:txBody>
          <a:bodyPr/>
          <a:lstStyle>
            <a:lvl1pPr indent="-255600">
              <a:defRPr sz="1800">
                <a:latin typeface="+mn-lt"/>
              </a:defRPr>
            </a:lvl1pPr>
            <a:lvl2pPr indent="-284400"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4672" y="4125687"/>
            <a:ext cx="3732767" cy="711234"/>
          </a:xfrm>
        </p:spPr>
        <p:txBody>
          <a:bodyPr/>
          <a:lstStyle>
            <a:lvl1pPr indent="-255600">
              <a:defRPr sz="1800">
                <a:latin typeface="+mn-lt"/>
              </a:defRPr>
            </a:lvl1pPr>
            <a:lvl2pPr indent="-284400"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457200" y="4997360"/>
            <a:ext cx="3730239" cy="659956"/>
          </a:xfrm>
        </p:spPr>
        <p:txBody>
          <a:bodyPr/>
          <a:lstStyle>
            <a:lvl1pPr indent="-255600"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4956561" y="1555750"/>
            <a:ext cx="3730239" cy="676463"/>
          </a:xfrm>
        </p:spPr>
        <p:txBody>
          <a:bodyPr/>
          <a:lstStyle>
            <a:lvl1pPr>
              <a:defRPr sz="1800">
                <a:latin typeface="+mn-lt"/>
              </a:defRPr>
            </a:lvl1pPr>
            <a:lvl2pPr indent="-284400">
              <a:defRPr sz="1800">
                <a:latin typeface="+mn-lt"/>
              </a:defRPr>
            </a:lvl2pPr>
            <a:lvl3pPr indent="-230400">
              <a:defRPr sz="1800">
                <a:latin typeface="+mn-lt"/>
              </a:defRPr>
            </a:lvl3pPr>
            <a:lvl4pPr indent="-230400">
              <a:defRPr sz="1800">
                <a:latin typeface="+mn-lt"/>
              </a:defRPr>
            </a:lvl4pPr>
            <a:lvl5pPr indent="-230400"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>
          <a:xfrm>
            <a:off x="4956561" y="2392363"/>
            <a:ext cx="3733414" cy="702047"/>
          </a:xfrm>
        </p:spPr>
        <p:txBody>
          <a:bodyPr/>
          <a:lstStyle>
            <a:lvl1pPr>
              <a:defRPr sz="1800">
                <a:latin typeface="+mn-lt"/>
              </a:defRPr>
            </a:lvl1pPr>
            <a:lvl2pPr indent="-284400">
              <a:defRPr sz="1800">
                <a:latin typeface="+mn-lt"/>
              </a:defRPr>
            </a:lvl2pPr>
            <a:lvl3pPr indent="-230400">
              <a:defRPr sz="1800">
                <a:latin typeface="+mn-lt"/>
              </a:defRPr>
            </a:lvl3pPr>
            <a:lvl4pPr indent="-230400">
              <a:defRPr sz="1800">
                <a:latin typeface="+mn-lt"/>
              </a:defRPr>
            </a:lvl4pPr>
            <a:lvl5pPr indent="-230400"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1"/>
          </p:nvPr>
        </p:nvSpPr>
        <p:spPr>
          <a:xfrm>
            <a:off x="4956561" y="3254848"/>
            <a:ext cx="3730239" cy="710402"/>
          </a:xfrm>
        </p:spPr>
        <p:txBody>
          <a:bodyPr/>
          <a:lstStyle>
            <a:lvl1pPr indent="-255600">
              <a:defRPr sz="1800">
                <a:latin typeface="+mn-lt"/>
              </a:defRPr>
            </a:lvl1pPr>
            <a:lvl2pPr indent="-284400">
              <a:defRPr sz="1800">
                <a:latin typeface="+mn-lt"/>
              </a:defRPr>
            </a:lvl2pPr>
            <a:lvl3pPr indent="-230400">
              <a:defRPr sz="1800">
                <a:latin typeface="+mn-lt"/>
              </a:defRPr>
            </a:lvl3pPr>
            <a:lvl4pPr indent="-230400">
              <a:defRPr sz="1800">
                <a:latin typeface="+mn-lt"/>
              </a:defRPr>
            </a:lvl4pPr>
            <a:lvl5pPr indent="-230400"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2"/>
          </p:nvPr>
        </p:nvSpPr>
        <p:spPr>
          <a:xfrm>
            <a:off x="4956561" y="4125688"/>
            <a:ext cx="3730239" cy="711233"/>
          </a:xfrm>
        </p:spPr>
        <p:txBody>
          <a:bodyPr/>
          <a:lstStyle>
            <a:lvl1pPr indent="-255600">
              <a:defRPr sz="1800">
                <a:latin typeface="+mn-lt"/>
              </a:defRPr>
            </a:lvl1pPr>
            <a:lvl2pPr indent="-284400">
              <a:defRPr sz="1800">
                <a:latin typeface="+mn-lt"/>
              </a:defRPr>
            </a:lvl2pPr>
            <a:lvl3pPr indent="-230400">
              <a:defRPr sz="1800">
                <a:latin typeface="+mn-lt"/>
              </a:defRPr>
            </a:lvl3pPr>
            <a:lvl4pPr indent="-230400">
              <a:defRPr sz="1800">
                <a:latin typeface="+mn-lt"/>
              </a:defRPr>
            </a:lvl4pPr>
            <a:lvl5pPr indent="-230400"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3"/>
          </p:nvPr>
        </p:nvSpPr>
        <p:spPr>
          <a:xfrm>
            <a:off x="4956562" y="4997359"/>
            <a:ext cx="3733414" cy="736869"/>
          </a:xfrm>
        </p:spPr>
        <p:txBody>
          <a:bodyPr/>
          <a:lstStyle>
            <a:lvl1pPr indent="-255600">
              <a:defRPr sz="1800">
                <a:latin typeface="+mn-lt"/>
              </a:defRPr>
            </a:lvl1pPr>
            <a:lvl2pPr indent="-284400">
              <a:defRPr sz="1800">
                <a:latin typeface="+mn-lt"/>
              </a:defRPr>
            </a:lvl2pPr>
            <a:lvl3pPr indent="-230400">
              <a:defRPr sz="1800">
                <a:latin typeface="+mn-lt"/>
              </a:defRPr>
            </a:lvl3pPr>
            <a:lvl4pPr indent="-230400">
              <a:defRPr sz="1800">
                <a:latin typeface="+mn-lt"/>
              </a:defRPr>
            </a:lvl4pPr>
            <a:lvl5pPr indent="-230400"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63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Five Content_Li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57200" y="1555749"/>
            <a:ext cx="3730239" cy="676464"/>
          </a:xfrm>
        </p:spPr>
        <p:txBody>
          <a:bodyPr/>
          <a:lstStyle>
            <a:lvl1pPr indent="-255600">
              <a:defRPr sz="1800">
                <a:latin typeface="+mn-lt"/>
              </a:defRPr>
            </a:lvl1pPr>
            <a:lvl2pPr indent="-284400">
              <a:defRPr sz="1800">
                <a:latin typeface="+mn-lt"/>
              </a:defRPr>
            </a:lvl2pPr>
            <a:lvl3pPr indent="-230400"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2392649"/>
            <a:ext cx="3730239" cy="701761"/>
          </a:xfrm>
        </p:spPr>
        <p:txBody>
          <a:bodyPr/>
          <a:lstStyle>
            <a:lvl1pPr indent="-255600">
              <a:defRPr sz="1800">
                <a:latin typeface="+mn-lt"/>
              </a:defRPr>
            </a:lvl1pPr>
            <a:lvl2pPr indent="-284400"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54672" y="3254847"/>
            <a:ext cx="3732767" cy="710402"/>
          </a:xfrm>
        </p:spPr>
        <p:txBody>
          <a:bodyPr/>
          <a:lstStyle>
            <a:lvl1pPr indent="-255600">
              <a:defRPr sz="1800">
                <a:latin typeface="+mn-lt"/>
              </a:defRPr>
            </a:lvl1pPr>
            <a:lvl2pPr indent="-284400"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4672" y="4125687"/>
            <a:ext cx="3732767" cy="711234"/>
          </a:xfrm>
        </p:spPr>
        <p:txBody>
          <a:bodyPr/>
          <a:lstStyle>
            <a:lvl1pPr indent="-255600">
              <a:defRPr sz="1800">
                <a:latin typeface="+mn-lt"/>
              </a:defRPr>
            </a:lvl1pPr>
            <a:lvl2pPr indent="-284400"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457200" y="4997360"/>
            <a:ext cx="3730239" cy="659956"/>
          </a:xfrm>
        </p:spPr>
        <p:txBody>
          <a:bodyPr/>
          <a:lstStyle>
            <a:lvl1pPr indent="-255600"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4956561" y="1555750"/>
            <a:ext cx="3730239" cy="676463"/>
          </a:xfrm>
        </p:spPr>
        <p:txBody>
          <a:bodyPr/>
          <a:lstStyle>
            <a:lvl1pPr>
              <a:defRPr sz="1800">
                <a:latin typeface="+mn-lt"/>
              </a:defRPr>
            </a:lvl1pPr>
            <a:lvl2pPr indent="-284400">
              <a:defRPr sz="1800">
                <a:latin typeface="+mn-lt"/>
              </a:defRPr>
            </a:lvl2pPr>
            <a:lvl3pPr indent="-230400">
              <a:defRPr sz="1800">
                <a:latin typeface="+mn-lt"/>
              </a:defRPr>
            </a:lvl3pPr>
            <a:lvl4pPr indent="-230400">
              <a:defRPr sz="1800">
                <a:latin typeface="+mn-lt"/>
              </a:defRPr>
            </a:lvl4pPr>
            <a:lvl5pPr indent="-230400"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>
          <a:xfrm>
            <a:off x="4956561" y="2392363"/>
            <a:ext cx="3733414" cy="702047"/>
          </a:xfrm>
        </p:spPr>
        <p:txBody>
          <a:bodyPr/>
          <a:lstStyle>
            <a:lvl1pPr>
              <a:defRPr sz="1800">
                <a:latin typeface="+mn-lt"/>
              </a:defRPr>
            </a:lvl1pPr>
            <a:lvl2pPr indent="-284400">
              <a:defRPr sz="1800">
                <a:latin typeface="+mn-lt"/>
              </a:defRPr>
            </a:lvl2pPr>
            <a:lvl3pPr indent="-230400">
              <a:defRPr sz="1800">
                <a:latin typeface="+mn-lt"/>
              </a:defRPr>
            </a:lvl3pPr>
            <a:lvl4pPr indent="-230400">
              <a:defRPr sz="1800">
                <a:latin typeface="+mn-lt"/>
              </a:defRPr>
            </a:lvl4pPr>
            <a:lvl5pPr indent="-230400"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1"/>
          </p:nvPr>
        </p:nvSpPr>
        <p:spPr>
          <a:xfrm>
            <a:off x="4956561" y="3254848"/>
            <a:ext cx="3730239" cy="710402"/>
          </a:xfrm>
        </p:spPr>
        <p:txBody>
          <a:bodyPr/>
          <a:lstStyle>
            <a:lvl1pPr indent="-255600">
              <a:defRPr sz="1800">
                <a:latin typeface="+mn-lt"/>
              </a:defRPr>
            </a:lvl1pPr>
            <a:lvl2pPr indent="-284400">
              <a:defRPr sz="1800">
                <a:latin typeface="+mn-lt"/>
              </a:defRPr>
            </a:lvl2pPr>
            <a:lvl3pPr indent="-230400">
              <a:defRPr sz="1800">
                <a:latin typeface="+mn-lt"/>
              </a:defRPr>
            </a:lvl3pPr>
            <a:lvl4pPr indent="-230400">
              <a:defRPr sz="1800">
                <a:latin typeface="+mn-lt"/>
              </a:defRPr>
            </a:lvl4pPr>
            <a:lvl5pPr indent="-230400"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4854576" y="4174123"/>
            <a:ext cx="3921956" cy="43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4854575" y="4683125"/>
            <a:ext cx="3922713" cy="641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4854575" y="5503863"/>
            <a:ext cx="3922713" cy="6064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7"/>
          </p:nvPr>
        </p:nvSpPr>
        <p:spPr>
          <a:xfrm>
            <a:off x="4452938" y="6110288"/>
            <a:ext cx="4443412" cy="6492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8"/>
          </p:nvPr>
        </p:nvSpPr>
        <p:spPr>
          <a:xfrm>
            <a:off x="457200" y="5784850"/>
            <a:ext cx="3730625" cy="8207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392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3600" dirty="0">
                <a:latin typeface="+mj-lt"/>
              </a:rPr>
              <a:t>Click to add title</a:t>
            </a:r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574562"/>
            <a:ext cx="8229600" cy="44284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Shape 15" descr="Pearson Logo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8A108E-B0AF-4869-B5B8-3D3BB7BC7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028611"/>
            <a:ext cx="8229600" cy="200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5"/>
          <p:cNvSpPr txBox="1">
            <a:spLocks/>
          </p:cNvSpPr>
          <p:nvPr userDrawn="1"/>
        </p:nvSpPr>
        <p:spPr>
          <a:xfrm>
            <a:off x="2650837" y="6438783"/>
            <a:ext cx="6035070" cy="419217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altLang="en-US" sz="1200" dirty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2022, 2017, 2014 Pearson Education, Inc. All Rights Reserved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75" r:id="rId2"/>
    <p:sldLayoutId id="2147483689" r:id="rId3"/>
    <p:sldLayoutId id="2147483679" r:id="rId4"/>
    <p:sldLayoutId id="2147483677" r:id="rId5"/>
    <p:sldLayoutId id="2147483678" r:id="rId6"/>
    <p:sldLayoutId id="2147483687" r:id="rId7"/>
    <p:sldLayoutId id="2147483686" r:id="rId8"/>
    <p:sldLayoutId id="2147483688" r:id="rId9"/>
    <p:sldLayoutId id="2147483681" r:id="rId10"/>
    <p:sldLayoutId id="2147483671" r:id="rId11"/>
    <p:sldLayoutId id="2147483680" r:id="rId12"/>
    <p:sldLayoutId id="2147483690" r:id="rId13"/>
    <p:sldLayoutId id="2147483656" r:id="rId14"/>
    <p:sldLayoutId id="214748368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Shape 15" descr="Pears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9871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55588" marR="0" lvl="0" indent="-25603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371"/>
            <a:ext cx="8228707" cy="984808"/>
          </a:xfrm>
        </p:spPr>
        <p:txBody>
          <a:bodyPr anchor="ctr"/>
          <a:lstStyle/>
          <a:p>
            <a:r>
              <a:rPr lang="en-US" sz="3000" dirty="0">
                <a:solidFill>
                  <a:schemeClr val="tx2"/>
                </a:solidFill>
              </a:rPr>
              <a:t>Literacy for the 21</a:t>
            </a:r>
            <a:r>
              <a:rPr lang="en-US" sz="3000" baseline="30000" dirty="0">
                <a:solidFill>
                  <a:schemeClr val="tx2"/>
                </a:solidFill>
              </a:rPr>
              <a:t>st </a:t>
            </a:r>
            <a:r>
              <a:rPr lang="en-US" sz="3000" dirty="0">
                <a:solidFill>
                  <a:schemeClr val="tx2"/>
                </a:solidFill>
              </a:rPr>
              <a:t>Century: Balancing Reading and Writing Instruction</a:t>
            </a:r>
            <a:endParaRPr lang="en-US" sz="30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7640"/>
            <a:ext cx="8229600" cy="369870"/>
          </a:xfrm>
        </p:spPr>
        <p:txBody>
          <a:bodyPr anchor="ctr"/>
          <a:lstStyle/>
          <a:p>
            <a:r>
              <a:rPr lang="en-IN" spc="-5" dirty="0">
                <a:solidFill>
                  <a:schemeClr val="tx2"/>
                </a:solidFill>
                <a:latin typeface="+mn-lt"/>
              </a:rPr>
              <a:t>Eighth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Edition</a:t>
            </a:r>
          </a:p>
        </p:txBody>
      </p:sp>
      <p:sp>
        <p:nvSpPr>
          <p:cNvPr id="4" name="Tex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98203" y="2346384"/>
            <a:ext cx="3897825" cy="905769"/>
          </a:xfrm>
        </p:spPr>
        <p:txBody>
          <a:bodyPr/>
          <a:lstStyle/>
          <a:p>
            <a:pPr lvl="0" algn="ctr"/>
            <a:r>
              <a:rPr lang="en-US" b="1" dirty="0">
                <a:solidFill>
                  <a:schemeClr val="tx1"/>
                </a:solidFill>
                <a:latin typeface="+mn-lt"/>
              </a:rPr>
              <a:t>Chapter 2</a:t>
            </a:r>
          </a:p>
        </p:txBody>
      </p:sp>
      <p:sp>
        <p:nvSpPr>
          <p:cNvPr id="5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998203" y="3409979"/>
            <a:ext cx="3897825" cy="988379"/>
          </a:xfrm>
        </p:spPr>
        <p:txBody>
          <a:bodyPr/>
          <a:lstStyle/>
          <a:p>
            <a:pPr algn="ctr">
              <a:spcBef>
                <a:spcPct val="0"/>
              </a:spcBef>
              <a:buClrTx/>
            </a:pPr>
            <a:r>
              <a:rPr lang="en-US" altLang="en-US" dirty="0">
                <a:latin typeface="+mn-lt"/>
              </a:rPr>
              <a:t>Examining Students’ Literacy Development</a:t>
            </a:r>
          </a:p>
        </p:txBody>
      </p:sp>
      <p:pic>
        <p:nvPicPr>
          <p:cNvPr id="9" name="Picture 8" descr="Front Cover: Literacy for the 21st Century: Balancing Reading and Writing Instruction Eighth Edition by Tompkins, Rodgers and Rodgers.">
            <a:extLst>
              <a:ext uri="{FF2B5EF4-FFF2-40B4-BE49-F238E27FC236}">
                <a16:creationId xmlns:a16="http://schemas.microsoft.com/office/drawing/2014/main" id="{5CF5BE93-6474-4FFF-AB61-D57FAAA15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25" y="1851498"/>
            <a:ext cx="3483294" cy="445861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>
          <a:xfrm>
            <a:off x="2650837" y="6438783"/>
            <a:ext cx="6035070" cy="419217"/>
          </a:xfrm>
        </p:spPr>
        <p:txBody>
          <a:bodyPr anchor="ctr"/>
          <a:lstStyle/>
          <a:p>
            <a:pPr algn="r"/>
            <a:r>
              <a:rPr lang="en-IN" altLang="en-US" sz="1200" dirty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2022, 2017, 2014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745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1C22-8294-4D44-8EF3-09DED5D8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ea typeface="ＭＳ Ｐゴシック"/>
              </a:rPr>
              <a:t>Teaching to Promote Early Literacy Development </a:t>
            </a:r>
            <a:r>
              <a:rPr lang="en-US" sz="2000" b="0" dirty="0">
                <a:ea typeface="ＭＳ Ｐゴシック"/>
              </a:rPr>
              <a:t>(1 of 9)</a:t>
            </a:r>
            <a:endParaRPr lang="en-IN" sz="2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E5307-EC76-462E-894D-CF1CD686BAD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32" indent="0">
              <a:buNone/>
            </a:pPr>
            <a:r>
              <a:rPr lang="en-US" dirty="0"/>
              <a:t>Teaching Concepts about Print: What Students Learn</a:t>
            </a:r>
          </a:p>
          <a:p>
            <a:pPr marL="432" indent="0">
              <a:buNone/>
            </a:pPr>
            <a:r>
              <a:rPr lang="en-US" dirty="0"/>
              <a:t>Young children learn that:</a:t>
            </a:r>
          </a:p>
          <a:p>
            <a:r>
              <a:rPr lang="en-US" dirty="0"/>
              <a:t>print carries meaning</a:t>
            </a:r>
          </a:p>
          <a:p>
            <a:r>
              <a:rPr lang="en-US" dirty="0"/>
              <a:t>letters and words represent spoken language</a:t>
            </a:r>
          </a:p>
          <a:p>
            <a:r>
              <a:rPr lang="en-US" dirty="0"/>
              <a:t>reading and writing are used for a variety of purposes</a:t>
            </a:r>
          </a:p>
        </p:txBody>
      </p:sp>
    </p:spTree>
    <p:extLst>
      <p:ext uri="{BB962C8B-B14F-4D97-AF65-F5344CB8AC3E}">
        <p14:creationId xmlns:p14="http://schemas.microsoft.com/office/powerpoint/2010/main" val="3832918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83C5-5F16-4118-9FFF-F3C7A5D5F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ea typeface="ＭＳ Ｐゴシック"/>
              </a:rPr>
              <a:t>Teaching to Promote Early Literacy Development </a:t>
            </a:r>
            <a:r>
              <a:rPr lang="en-US" sz="2000" b="0" dirty="0">
                <a:ea typeface="ＭＳ Ｐゴシック"/>
              </a:rPr>
              <a:t>(2 of 9)</a:t>
            </a:r>
            <a:endParaRPr lang="en-IN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2FCCC-D27E-4C68-B3BB-86760BAF1D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32" indent="0">
              <a:buNone/>
            </a:pPr>
            <a:r>
              <a:rPr lang="en-US" dirty="0"/>
              <a:t>Teaching Concepts about Print: What Teachers Do</a:t>
            </a:r>
          </a:p>
          <a:p>
            <a:pPr marL="432" indent="0">
              <a:buNone/>
            </a:pPr>
            <a:r>
              <a:rPr lang="en-US" dirty="0"/>
              <a:t>Kindergarten teachers:</a:t>
            </a:r>
          </a:p>
          <a:p>
            <a:r>
              <a:rPr lang="en-US" dirty="0"/>
              <a:t>demonstrate the purposes of written language</a:t>
            </a:r>
          </a:p>
          <a:p>
            <a:r>
              <a:rPr lang="en-US" dirty="0"/>
              <a:t>provide opportunities for students to experiment with reading and writing</a:t>
            </a:r>
          </a:p>
        </p:txBody>
      </p:sp>
    </p:spTree>
    <p:extLst>
      <p:ext uri="{BB962C8B-B14F-4D97-AF65-F5344CB8AC3E}">
        <p14:creationId xmlns:p14="http://schemas.microsoft.com/office/powerpoint/2010/main" val="83760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F00A4-EA64-4693-A025-6E975727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ea typeface="ＭＳ Ｐゴシック"/>
              </a:rPr>
              <a:t>Teaching to Promote Early Literacy Development </a:t>
            </a:r>
            <a:r>
              <a:rPr lang="en-US" sz="2000" b="0" dirty="0">
                <a:ea typeface="ＭＳ Ｐゴシック"/>
              </a:rPr>
              <a:t>(3 of 9)</a:t>
            </a:r>
            <a:endParaRPr lang="en-IN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3C4BE-40E5-444A-98C5-769D6F3765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6"/>
            <a:ext cx="8229600" cy="4711739"/>
          </a:xfrm>
        </p:spPr>
        <p:txBody>
          <a:bodyPr/>
          <a:lstStyle/>
          <a:p>
            <a:pPr marL="432" indent="0">
              <a:buNone/>
            </a:pPr>
            <a:r>
              <a:rPr lang="en-US" dirty="0"/>
              <a:t>Teaching Concepts about Print: What Teachers Do</a:t>
            </a:r>
          </a:p>
          <a:p>
            <a:r>
              <a:rPr lang="en-US" dirty="0"/>
              <a:t>Post signs in the classroom</a:t>
            </a:r>
          </a:p>
          <a:p>
            <a:r>
              <a:rPr lang="en-US" dirty="0"/>
              <a:t>Integrate reading and writing materials into literacy play centers</a:t>
            </a:r>
          </a:p>
          <a:p>
            <a:r>
              <a:rPr lang="en-US" dirty="0"/>
              <a:t>Have students exchange messages with classmates</a:t>
            </a:r>
          </a:p>
          <a:p>
            <a:r>
              <a:rPr lang="en-US" dirty="0"/>
              <a:t>Read and write stories</a:t>
            </a:r>
          </a:p>
          <a:p>
            <a:r>
              <a:rPr lang="en-US" dirty="0"/>
              <a:t>Label classroom items</a:t>
            </a:r>
          </a:p>
          <a:p>
            <a:r>
              <a:rPr lang="en-US" dirty="0"/>
              <a:t>Have students draw and write in journals</a:t>
            </a:r>
          </a:p>
          <a:p>
            <a:r>
              <a:rPr lang="en-US" dirty="0"/>
              <a:t>Have students write notes to their parents</a:t>
            </a:r>
          </a:p>
        </p:txBody>
      </p:sp>
    </p:spTree>
    <p:extLst>
      <p:ext uri="{BB962C8B-B14F-4D97-AF65-F5344CB8AC3E}">
        <p14:creationId xmlns:p14="http://schemas.microsoft.com/office/powerpoint/2010/main" val="2553336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F8444-5E36-48A9-9994-E44A37044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ea typeface="ＭＳ Ｐゴシック"/>
              </a:rPr>
              <a:t>Teaching to Promote Early Literacy Development </a:t>
            </a:r>
            <a:r>
              <a:rPr lang="en-US" sz="2000" b="0" dirty="0">
                <a:ea typeface="ＭＳ Ｐゴシック"/>
              </a:rPr>
              <a:t>(4 of 9)</a:t>
            </a:r>
            <a:endParaRPr lang="en-IN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63AF3-CF19-44EE-833F-C536BF7E5E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32" indent="0">
              <a:buNone/>
            </a:pPr>
            <a:r>
              <a:rPr lang="en-US" dirty="0"/>
              <a:t>Teaching Concepts about Print: What Teachers Do</a:t>
            </a:r>
          </a:p>
          <a:p>
            <a:pPr marL="432" indent="0">
              <a:buNone/>
            </a:pPr>
            <a:r>
              <a:rPr lang="en-US" dirty="0"/>
              <a:t>Kindergarten teachers</a:t>
            </a:r>
          </a:p>
          <a:p>
            <a:r>
              <a:rPr lang="en-US" dirty="0"/>
              <a:t>Use </a:t>
            </a:r>
            <a:r>
              <a:rPr lang="en-US" b="1" dirty="0"/>
              <a:t>shared reading </a:t>
            </a:r>
            <a:r>
              <a:rPr lang="en-US" dirty="0"/>
              <a:t>to read aloud books that are appropriate for students’ interests, but too difficult to read by themselves.</a:t>
            </a:r>
          </a:p>
          <a:p>
            <a:r>
              <a:rPr lang="en-US" dirty="0"/>
              <a:t>Use </a:t>
            </a:r>
            <a:r>
              <a:rPr lang="en-US" b="1" dirty="0"/>
              <a:t>predictable books</a:t>
            </a:r>
            <a:r>
              <a:rPr lang="en-US" dirty="0"/>
              <a:t> for shared reading (books that have repeated sentences, rhymes, or other patterns).</a:t>
            </a:r>
          </a:p>
        </p:txBody>
      </p:sp>
    </p:spTree>
    <p:extLst>
      <p:ext uri="{BB962C8B-B14F-4D97-AF65-F5344CB8AC3E}">
        <p14:creationId xmlns:p14="http://schemas.microsoft.com/office/powerpoint/2010/main" val="4114823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87B62-07D5-4A81-B2F0-73324108B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ea typeface="ＭＳ Ｐゴシック"/>
              </a:rPr>
              <a:t>Teaching to Promote Early Literacy Development </a:t>
            </a:r>
            <a:r>
              <a:rPr lang="en-US" sz="2000" b="0" dirty="0">
                <a:ea typeface="ＭＳ Ｐゴシック"/>
              </a:rPr>
              <a:t>(5 of 9)</a:t>
            </a:r>
            <a:endParaRPr lang="en-IN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6C210-87E3-4013-9292-D68FCE948D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32" indent="0">
              <a:buNone/>
            </a:pPr>
            <a:r>
              <a:rPr lang="en-US" dirty="0"/>
              <a:t>Teaching Concepts about Print: What Teachers Do</a:t>
            </a:r>
          </a:p>
          <a:p>
            <a:pPr marL="432" indent="0">
              <a:buNone/>
            </a:pPr>
            <a:r>
              <a:rPr lang="en-US" b="1" dirty="0"/>
              <a:t>Steps in Shared Reading</a:t>
            </a:r>
          </a:p>
          <a:p>
            <a:pPr marL="432000" indent="-432000">
              <a:buFont typeface="+mj-lt"/>
              <a:buAutoNum type="arabicPeriod"/>
            </a:pPr>
            <a:r>
              <a:rPr lang="en-US" dirty="0"/>
              <a:t>Prereading</a:t>
            </a:r>
          </a:p>
          <a:p>
            <a:pPr marL="432000" indent="-432000">
              <a:buFont typeface="+mj-lt"/>
              <a:buAutoNum type="arabicPeriod"/>
            </a:pPr>
            <a:r>
              <a:rPr lang="en-US" dirty="0"/>
              <a:t>Reading</a:t>
            </a:r>
          </a:p>
          <a:p>
            <a:pPr marL="432000" indent="-432000">
              <a:buFont typeface="+mj-lt"/>
              <a:buAutoNum type="arabicPeriod"/>
            </a:pPr>
            <a:r>
              <a:rPr lang="en-US" dirty="0"/>
              <a:t>Responding</a:t>
            </a:r>
          </a:p>
          <a:p>
            <a:pPr marL="432000" indent="-432000">
              <a:buFont typeface="+mj-lt"/>
              <a:buAutoNum type="arabicPeriod"/>
            </a:pPr>
            <a:r>
              <a:rPr lang="en-US" dirty="0"/>
              <a:t>Exploring</a:t>
            </a:r>
          </a:p>
          <a:p>
            <a:pPr marL="432000" indent="-432000">
              <a:buFont typeface="+mj-lt"/>
              <a:buAutoNum type="arabicPeriod"/>
            </a:pPr>
            <a:r>
              <a:rPr lang="en-US" dirty="0"/>
              <a:t>Applying</a:t>
            </a:r>
          </a:p>
        </p:txBody>
      </p:sp>
    </p:spTree>
    <p:extLst>
      <p:ext uri="{BB962C8B-B14F-4D97-AF65-F5344CB8AC3E}">
        <p14:creationId xmlns:p14="http://schemas.microsoft.com/office/powerpoint/2010/main" val="2634760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DB9A3-C20F-448F-9825-BACCC3A19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ea typeface="ＭＳ Ｐゴシック"/>
              </a:rPr>
              <a:t>Teaching to Promote Early Literacy Development </a:t>
            </a:r>
            <a:r>
              <a:rPr lang="en-US" sz="2000" b="0" dirty="0">
                <a:ea typeface="ＭＳ Ｐゴシック"/>
              </a:rPr>
              <a:t>(6 of 9)</a:t>
            </a:r>
            <a:endParaRPr lang="en-IN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AABAB-E247-41F4-AE48-6D1E7ABE15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32" indent="0">
              <a:buNone/>
            </a:pPr>
            <a:r>
              <a:rPr lang="en-US" dirty="0"/>
              <a:t>Teaching Concepts about Print: What Teachers Do</a:t>
            </a:r>
          </a:p>
          <a:p>
            <a:pPr marL="432" indent="0">
              <a:buNone/>
            </a:pPr>
            <a:r>
              <a:rPr lang="en-US" b="1" dirty="0"/>
              <a:t>Predictable Books Contain:</a:t>
            </a:r>
          </a:p>
          <a:p>
            <a:r>
              <a:rPr lang="en-US" dirty="0"/>
              <a:t>Repetition</a:t>
            </a:r>
          </a:p>
          <a:p>
            <a:r>
              <a:rPr lang="en-US" dirty="0"/>
              <a:t>Cumulative Sequence</a:t>
            </a:r>
          </a:p>
          <a:p>
            <a:r>
              <a:rPr lang="en-US" dirty="0"/>
              <a:t>Rhyme and Rhythm</a:t>
            </a:r>
          </a:p>
          <a:p>
            <a:r>
              <a:rPr lang="en-US" dirty="0"/>
              <a:t>Sequential Patterns</a:t>
            </a:r>
          </a:p>
        </p:txBody>
      </p:sp>
    </p:spTree>
    <p:extLst>
      <p:ext uri="{BB962C8B-B14F-4D97-AF65-F5344CB8AC3E}">
        <p14:creationId xmlns:p14="http://schemas.microsoft.com/office/powerpoint/2010/main" val="2823669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C3DCF-5224-49A3-B6D0-4E376810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ea typeface="ＭＳ Ｐゴシック"/>
              </a:rPr>
              <a:t>Teaching to Promote Early Literacy Development </a:t>
            </a:r>
            <a:r>
              <a:rPr lang="en-US" sz="2000" b="0" dirty="0">
                <a:ea typeface="ＭＳ Ｐゴシック"/>
              </a:rPr>
              <a:t>(7 of 9)</a:t>
            </a:r>
            <a:endParaRPr lang="en-IN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731D7-57EC-4FB2-B233-DF84E33ED6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eaLnBrk="0" fontAlgn="base" hangingPunct="0">
              <a:spcAft>
                <a:spcPct val="0"/>
              </a:spcAft>
              <a:buSzPts val="2400"/>
              <a:buNone/>
              <a:tabLst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Teaching Concepts About Words: What Children Learn</a:t>
            </a:r>
          </a:p>
          <a:p>
            <a:pPr eaLnBrk="0" fontAlgn="base" hangingPunct="0">
              <a:spcAft>
                <a:spcPct val="0"/>
              </a:spcAft>
              <a:buSzPts val="2400"/>
              <a:tabLst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print carries meaning</a:t>
            </a:r>
          </a:p>
          <a:p>
            <a:pPr eaLnBrk="0" fontAlgn="base" hangingPunct="0">
              <a:spcAft>
                <a:spcPct val="0"/>
              </a:spcAft>
              <a:buSzPts val="2400"/>
              <a:tabLst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letters and words represent spoken language</a:t>
            </a:r>
          </a:p>
          <a:p>
            <a:pPr eaLnBrk="0" fontAlgn="base" hangingPunct="0">
              <a:spcAft>
                <a:spcPct val="0"/>
              </a:spcAft>
              <a:buSzPts val="2400"/>
              <a:tabLst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reading and writing are used for a variety of purposes</a:t>
            </a:r>
          </a:p>
        </p:txBody>
      </p:sp>
    </p:spTree>
    <p:extLst>
      <p:ext uri="{BB962C8B-B14F-4D97-AF65-F5344CB8AC3E}">
        <p14:creationId xmlns:p14="http://schemas.microsoft.com/office/powerpoint/2010/main" val="4140222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31C79-AC6C-4D53-9D8B-ECDBB21D1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Environmental Print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56E33-1051-4E7C-9876-3D14C5853C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6"/>
            <a:ext cx="7919884" cy="4467955"/>
          </a:xfrm>
        </p:spPr>
        <p:txBody>
          <a:bodyPr/>
          <a:lstStyle/>
          <a:p>
            <a:r>
              <a:rPr lang="en-US" altLang="en-US" dirty="0">
                <a:latin typeface="+mn-lt"/>
              </a:rPr>
              <a:t>Young children begin reading by recognizing logos on fast-food restaurants, department stores, and grocery stores.</a:t>
            </a:r>
          </a:p>
          <a:p>
            <a:r>
              <a:rPr lang="en-US" altLang="en-US" dirty="0">
                <a:latin typeface="+mn-lt"/>
              </a:rPr>
              <a:t>At first, young children depend on context to read familiar words and memorized texts.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3587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9A223-ECD4-4A5F-B43A-9712E8134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Literacy Play Centers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E7EDF-A7CB-4663-A65A-3C21E8293F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6"/>
            <a:ext cx="8229600" cy="462324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Young students learn about the purposes of reading and writing as they use written language in their play.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Kindergarten teachers add literacy materials to play centers to enhance their value for literacy learning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Some examples of Literacy Play Centers</a:t>
            </a:r>
          </a:p>
          <a:p>
            <a:r>
              <a:rPr lang="en-US" dirty="0">
                <a:latin typeface="+mn-lt"/>
              </a:rPr>
              <a:t>Bank</a:t>
            </a:r>
          </a:p>
          <a:p>
            <a:r>
              <a:rPr lang="en-US" dirty="0">
                <a:latin typeface="+mn-lt"/>
              </a:rPr>
              <a:t>Grocery store</a:t>
            </a:r>
          </a:p>
          <a:p>
            <a:r>
              <a:rPr lang="en-US" dirty="0">
                <a:latin typeface="+mn-lt"/>
              </a:rPr>
              <a:t>Medical</a:t>
            </a:r>
          </a:p>
          <a:p>
            <a:r>
              <a:rPr lang="en-US" dirty="0">
                <a:latin typeface="+mn-lt"/>
              </a:rPr>
              <a:t>Restaurant</a:t>
            </a:r>
          </a:p>
        </p:txBody>
      </p:sp>
    </p:spTree>
    <p:extLst>
      <p:ext uri="{BB962C8B-B14F-4D97-AF65-F5344CB8AC3E}">
        <p14:creationId xmlns:p14="http://schemas.microsoft.com/office/powerpoint/2010/main" val="2082214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3F4BE-98AA-4D8A-B168-4BD2D420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ea typeface="ＭＳ Ｐゴシック"/>
              </a:rPr>
              <a:t>Teaching to Promote Early Literacy Development </a:t>
            </a:r>
            <a:r>
              <a:rPr lang="en-US" sz="2000" b="0" dirty="0">
                <a:ea typeface="ＭＳ Ｐゴシック"/>
              </a:rPr>
              <a:t>(8 of 9)</a:t>
            </a:r>
            <a:endParaRPr lang="en-IN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46B2F-EAAF-4923-9BB1-9AF68F7160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556326"/>
            <a:ext cx="8495071" cy="4549506"/>
          </a:xfrm>
        </p:spPr>
        <p:txBody>
          <a:bodyPr/>
          <a:lstStyle/>
          <a:p>
            <a:pPr marL="0" indent="0" eaLnBrk="0" fontAlgn="base" hangingPunct="0">
              <a:spcBef>
                <a:spcPts val="600"/>
              </a:spcBef>
              <a:spcAft>
                <a:spcPct val="0"/>
              </a:spcAft>
              <a:buSzPts val="2400"/>
              <a:buNone/>
              <a:defRPr/>
            </a:pPr>
            <a:r>
              <a:rPr lang="en-US" sz="2200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Teaching Concepts About the Alphabet: What Teachers Do</a:t>
            </a:r>
          </a:p>
          <a:p>
            <a:pPr eaLnBrk="0" fontAlgn="base" hangingPunct="0">
              <a:spcAft>
                <a:spcPct val="0"/>
              </a:spcAft>
              <a:buSzPts val="2400"/>
              <a:defRPr/>
            </a:pPr>
            <a:r>
              <a:rPr lang="en-US" sz="2200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Capitalize on students’ interests</a:t>
            </a:r>
          </a:p>
          <a:p>
            <a:pPr eaLnBrk="0" fontAlgn="base" hangingPunct="0">
              <a:spcAft>
                <a:spcPct val="0"/>
              </a:spcAft>
              <a:buSzPts val="2400"/>
              <a:defRPr/>
            </a:pPr>
            <a:r>
              <a:rPr lang="en-US" sz="2200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Talk about the role of letters in reading and writing</a:t>
            </a:r>
          </a:p>
          <a:p>
            <a:pPr eaLnBrk="0" fontAlgn="base" hangingPunct="0">
              <a:spcAft>
                <a:spcPct val="0"/>
              </a:spcAft>
              <a:buSzPts val="2400"/>
              <a:defRPr/>
            </a:pPr>
            <a:r>
              <a:rPr lang="en-US" sz="2200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Provide a variety of opportunities for alphabet learning including:</a:t>
            </a:r>
          </a:p>
          <a:p>
            <a:pPr lvl="1" eaLnBrk="0" fontAlgn="base" hangingPunct="0">
              <a:spcAft>
                <a:spcPct val="0"/>
              </a:spcAft>
              <a:buSzPts val="2400"/>
              <a:defRPr/>
            </a:pPr>
            <a:r>
              <a:rPr lang="en-US" sz="2200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using students’ names and environmental print in literacy activities</a:t>
            </a:r>
          </a:p>
          <a:p>
            <a:pPr lvl="1" eaLnBrk="0" fontAlgn="base" hangingPunct="0">
              <a:spcAft>
                <a:spcPct val="0"/>
              </a:spcAft>
              <a:buSzPts val="2400"/>
              <a:defRPr/>
            </a:pPr>
            <a:r>
              <a:rPr lang="en-US" sz="2200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using interactive writing</a:t>
            </a:r>
          </a:p>
          <a:p>
            <a:pPr lvl="1" eaLnBrk="0" fontAlgn="base" hangingPunct="0">
              <a:spcAft>
                <a:spcPct val="0"/>
              </a:spcAft>
              <a:buSzPts val="2400"/>
              <a:defRPr/>
            </a:pPr>
            <a:r>
              <a:rPr lang="en-US" sz="2200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allowing students to use invented spelling in their own writing</a:t>
            </a:r>
          </a:p>
          <a:p>
            <a:pPr lvl="1" eaLnBrk="0" fontAlgn="base" hangingPunct="0">
              <a:spcAft>
                <a:spcPct val="0"/>
              </a:spcAft>
              <a:buSzPts val="2400"/>
              <a:defRPr/>
            </a:pPr>
            <a:r>
              <a:rPr lang="en-US" sz="2200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sharing alphabet books</a:t>
            </a:r>
          </a:p>
          <a:p>
            <a:pPr lvl="1" eaLnBrk="0" fontAlgn="base" hangingPunct="0">
              <a:spcAft>
                <a:spcPct val="0"/>
              </a:spcAft>
              <a:buSzPts val="2400"/>
              <a:defRPr/>
            </a:pPr>
            <a:r>
              <a:rPr lang="en-US" sz="2200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playing letter games</a:t>
            </a:r>
          </a:p>
        </p:txBody>
      </p:sp>
    </p:spTree>
    <p:extLst>
      <p:ext uri="{BB962C8B-B14F-4D97-AF65-F5344CB8AC3E}">
        <p14:creationId xmlns:p14="http://schemas.microsoft.com/office/powerpoint/2010/main" val="3724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A24D67-6132-4CCD-8EC5-4AF7BD44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" dirty="0"/>
              <a:t>Learning Outcomes</a:t>
            </a:r>
            <a:endParaRPr lang="en-IN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F4B4FE-9C9A-4915-A8C6-FCB7144A5F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6"/>
            <a:ext cx="8008374" cy="4467955"/>
          </a:xfrm>
        </p:spPr>
        <p:txBody>
          <a:bodyPr/>
          <a:lstStyle/>
          <a:p>
            <a:pPr marL="0" indent="0">
              <a:buClr>
                <a:schemeClr val="tx2"/>
              </a:buClr>
              <a:buNone/>
            </a:pPr>
            <a:r>
              <a:rPr lang="en-US" altLang="en-US" b="1" dirty="0">
                <a:solidFill>
                  <a:schemeClr val="tx2"/>
                </a:solidFill>
                <a:latin typeface="+mn-lt"/>
              </a:rPr>
              <a:t>2.1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Explain how teachers promote young students’ oral language development.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2.2</a:t>
            </a:r>
            <a:r>
              <a:rPr lang="en-US" altLang="en-US" b="1" dirty="0"/>
              <a:t> </a:t>
            </a:r>
            <a:r>
              <a:rPr lang="en-US" altLang="en-US" dirty="0"/>
              <a:t>Describe the three stages that students move through as they develop as readers and writers.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2.3</a:t>
            </a:r>
            <a:r>
              <a:rPr lang="en-US" altLang="en-US" b="1" dirty="0"/>
              <a:t> </a:t>
            </a:r>
            <a:r>
              <a:rPr lang="en-US" altLang="en-US" dirty="0"/>
              <a:t>Identify instructional methods that promote early literacy development in reading and writing.</a:t>
            </a:r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1755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81B12-F219-42DC-90D8-2F7D6BD95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ea typeface="ＭＳ Ｐゴシック"/>
              </a:rPr>
              <a:t>Teaching to Promote Early Literacy Development </a:t>
            </a:r>
            <a:r>
              <a:rPr lang="en-US" sz="2000" b="0" dirty="0">
                <a:ea typeface="ＭＳ Ｐゴシック"/>
              </a:rPr>
              <a:t>(9 of 9)</a:t>
            </a:r>
            <a:endParaRPr lang="en-IN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CAA35-271E-40A6-A505-9F1E88A440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eaLnBrk="0" fontAlgn="base" hangingPunct="0">
              <a:spcAft>
                <a:spcPct val="0"/>
              </a:spcAft>
              <a:buSzPts val="2400"/>
              <a:buNone/>
              <a:tabLst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Teaching Concepts of Writing: What Teachers Do</a:t>
            </a:r>
          </a:p>
          <a:p>
            <a:pPr eaLnBrk="0" fontAlgn="base" hangingPunct="0">
              <a:spcAft>
                <a:spcPct val="0"/>
              </a:spcAft>
              <a:buSzPts val="2400"/>
              <a:tabLst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Morning Message</a:t>
            </a:r>
          </a:p>
          <a:p>
            <a:pPr eaLnBrk="0" fontAlgn="base" hangingPunct="0">
              <a:spcAft>
                <a:spcPct val="0"/>
              </a:spcAft>
              <a:buSzPts val="2400"/>
              <a:tabLst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Language Experience Approach</a:t>
            </a:r>
          </a:p>
          <a:p>
            <a:pPr eaLnBrk="0" fontAlgn="base" hangingPunct="0">
              <a:spcAft>
                <a:spcPct val="0"/>
              </a:spcAft>
              <a:buSzPts val="2400"/>
              <a:tabLst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Interactive Writing</a:t>
            </a:r>
          </a:p>
          <a:p>
            <a:pPr eaLnBrk="0" fontAlgn="base" hangingPunct="0">
              <a:spcAft>
                <a:spcPct val="0"/>
              </a:spcAft>
              <a:buSzPts val="2400"/>
              <a:tabLst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Writing Centers</a:t>
            </a:r>
          </a:p>
        </p:txBody>
      </p:sp>
    </p:spTree>
    <p:extLst>
      <p:ext uri="{BB962C8B-B14F-4D97-AF65-F5344CB8AC3E}">
        <p14:creationId xmlns:p14="http://schemas.microsoft.com/office/powerpoint/2010/main" val="3261140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89EF2-6DEC-4915-8930-9AF6CD144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371"/>
            <a:ext cx="7919884" cy="1097279"/>
          </a:xfrm>
        </p:spPr>
        <p:txBody>
          <a:bodyPr/>
          <a:lstStyle/>
          <a:p>
            <a:r>
              <a:rPr lang="en-US" sz="3400" dirty="0">
                <a:ea typeface="ＭＳ Ｐゴシック"/>
              </a:rPr>
              <a:t>Assessing Students’ Knowledge About Print</a:t>
            </a:r>
            <a:endParaRPr lang="en-IN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5083D-0831-468B-B334-FE232D3063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6"/>
            <a:ext cx="8377084" cy="4467955"/>
          </a:xfrm>
        </p:spPr>
        <p:txBody>
          <a:bodyPr/>
          <a:lstStyle/>
          <a:p>
            <a:pPr marL="0" lvl="0" indent="0" eaLnBrk="0" fontAlgn="base" hangingPunct="0">
              <a:spcAft>
                <a:spcPct val="0"/>
              </a:spcAft>
              <a:buSzPts val="240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 (Body)"/>
                <a:ea typeface="ＭＳ Ｐゴシック"/>
              </a:rPr>
              <a:t>Teachers use Marie Clay’s Concepts About Print (C</a:t>
            </a:r>
            <a:r>
              <a:rPr lang="en-US" sz="100" dirty="0">
                <a:solidFill>
                  <a:srgbClr val="000000"/>
                </a:solidFill>
                <a:latin typeface="Arial (Body)"/>
                <a:ea typeface="ＭＳ Ｐゴシック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(Body)"/>
                <a:ea typeface="ＭＳ Ｐゴシック"/>
              </a:rPr>
              <a:t>A</a:t>
            </a:r>
            <a:r>
              <a:rPr lang="en-US" sz="100" dirty="0">
                <a:solidFill>
                  <a:srgbClr val="000000"/>
                </a:solidFill>
                <a:latin typeface="Arial (Body)"/>
                <a:ea typeface="ＭＳ Ｐゴシック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(Body)"/>
                <a:ea typeface="ＭＳ Ｐゴシック"/>
              </a:rPr>
              <a:t>P) Test to assess understanding of written language concepts.</a:t>
            </a:r>
          </a:p>
          <a:p>
            <a:pPr marL="0" indent="0" eaLnBrk="0" fontAlgn="base" hangingPunct="0">
              <a:spcAft>
                <a:spcPct val="0"/>
              </a:spcAft>
              <a:buSzPts val="2400"/>
              <a:buNone/>
              <a:defRPr/>
            </a:pPr>
            <a:r>
              <a:rPr lang="en-US" dirty="0">
                <a:solidFill>
                  <a:srgbClr val="000000"/>
                </a:solidFill>
                <a:latin typeface="Arial (Body)"/>
                <a:ea typeface="ＭＳ Ｐゴシック"/>
              </a:rPr>
              <a:t>Teachers observe children as they:</a:t>
            </a:r>
          </a:p>
          <a:p>
            <a:pPr marL="255600" eaLnBrk="0" fontAlgn="base" hangingPunct="0">
              <a:spcAft>
                <a:spcPct val="0"/>
              </a:spcAft>
              <a:buSzPts val="2400"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Look at books and reread familiar ones</a:t>
            </a:r>
          </a:p>
          <a:p>
            <a:pPr marL="255600" eaLnBrk="0" fontAlgn="base" hangingPunct="0">
              <a:spcAft>
                <a:spcPct val="0"/>
              </a:spcAft>
              <a:buSzPts val="2400"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Do pretend writing</a:t>
            </a:r>
          </a:p>
          <a:p>
            <a:pPr marL="255600" eaLnBrk="0" fontAlgn="base" hangingPunct="0">
              <a:spcAft>
                <a:spcPct val="0"/>
              </a:spcAft>
              <a:buSzPts val="2400"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Write their names and other familiar words</a:t>
            </a:r>
          </a:p>
        </p:txBody>
      </p:sp>
    </p:spTree>
    <p:extLst>
      <p:ext uri="{BB962C8B-B14F-4D97-AF65-F5344CB8AC3E}">
        <p14:creationId xmlns:p14="http://schemas.microsoft.com/office/powerpoint/2010/main" val="709297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29D01-5B06-4091-885D-3FCB4DEA4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/>
              </a:rPr>
              <a:t>Chapter 2 Examining Students’ Literacy Development Review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FE3DD-05EC-434B-8799-9265E109F2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55651" lvl="0" indent="-255651" eaLnBrk="0" fontAlgn="base" hangingPunct="0">
              <a:spcAft>
                <a:spcPct val="0"/>
              </a:spcAft>
              <a:buSzPts val="2400"/>
              <a:tabLst/>
            </a:pPr>
            <a:r>
              <a:rPr lang="en-US" altLang="en-US" dirty="0">
                <a:solidFill>
                  <a:srgbClr val="000000"/>
                </a:solidFill>
                <a:latin typeface="Arial (Body)"/>
                <a:ea typeface="ＭＳ Ｐゴシック"/>
              </a:rPr>
              <a:t>Teachers promote students’ language development and build their vocabulary.</a:t>
            </a:r>
          </a:p>
          <a:p>
            <a:pPr marL="255651" lvl="0" indent="-255651" eaLnBrk="0" fontAlgn="base" hangingPunct="0">
              <a:spcAft>
                <a:spcPct val="0"/>
              </a:spcAft>
              <a:buSzPts val="2400"/>
              <a:tabLst/>
            </a:pPr>
            <a:r>
              <a:rPr lang="en-US" altLang="en-US" dirty="0">
                <a:solidFill>
                  <a:srgbClr val="000000"/>
                </a:solidFill>
                <a:latin typeface="Arial (Body)"/>
                <a:ea typeface="ＭＳ Ｐゴシック"/>
              </a:rPr>
              <a:t>Teachers understand that students progress through the emergent, beginning, and fluent stages of literacy development as they become proficient readers and writers.</a:t>
            </a:r>
          </a:p>
          <a:p>
            <a:pPr marL="255651" lvl="0" indent="-255651" eaLnBrk="0" fontAlgn="base" hangingPunct="0">
              <a:spcAft>
                <a:spcPct val="0"/>
              </a:spcAft>
              <a:buSzPts val="2400"/>
              <a:tabLst/>
            </a:pPr>
            <a:r>
              <a:rPr lang="en-US" altLang="en-US" dirty="0">
                <a:solidFill>
                  <a:srgbClr val="000000"/>
                </a:solidFill>
                <a:latin typeface="Arial (Body)"/>
                <a:ea typeface="ＭＳ Ｐゴシック"/>
              </a:rPr>
              <a:t>Teachers promote early literacy development by teaching concepts about print in reading and writing.</a:t>
            </a:r>
          </a:p>
        </p:txBody>
      </p:sp>
    </p:spTree>
    <p:extLst>
      <p:ext uri="{BB962C8B-B14F-4D97-AF65-F5344CB8AC3E}">
        <p14:creationId xmlns:p14="http://schemas.microsoft.com/office/powerpoint/2010/main" val="336852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40AE8F9-539C-450C-A9B7-DD4D1452A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ea typeface="ＭＳ Ｐゴシック"/>
              </a:rPr>
              <a:t>Promoting Students’ Oral Language Development</a:t>
            </a:r>
            <a:endParaRPr lang="en-IN" sz="34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DC347C7-E18D-4A3E-A6D0-52098AB009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Clr>
                <a:schemeClr val="tx2"/>
              </a:buClr>
              <a:buNone/>
            </a:pPr>
            <a:r>
              <a:rPr lang="en-US" altLang="en-US" b="1" dirty="0">
                <a:latin typeface="+mn-lt"/>
              </a:rPr>
              <a:t>Students develop expertise in all four language modes:</a:t>
            </a:r>
          </a:p>
          <a:p>
            <a:pPr>
              <a:buClr>
                <a:schemeClr val="tx2"/>
              </a:buClr>
            </a:pPr>
            <a:r>
              <a:rPr lang="en-US" altLang="en-US" b="1" dirty="0">
                <a:latin typeface="+mn-lt"/>
              </a:rPr>
              <a:t>Phonology</a:t>
            </a:r>
          </a:p>
          <a:p>
            <a:pPr marL="741600" lvl="1" indent="-284400">
              <a:buClr>
                <a:schemeClr val="tx2"/>
              </a:buClr>
            </a:pPr>
            <a:r>
              <a:rPr lang="en-US" altLang="en-US" dirty="0">
                <a:latin typeface="+mn-lt"/>
              </a:rPr>
              <a:t>Children manipulate language.</a:t>
            </a:r>
          </a:p>
          <a:p>
            <a:pPr>
              <a:buClr>
                <a:schemeClr val="tx2"/>
              </a:buClr>
            </a:pPr>
            <a:r>
              <a:rPr lang="en-US" altLang="en-US" b="1" dirty="0">
                <a:latin typeface="+mn-lt"/>
              </a:rPr>
              <a:t>Syntax</a:t>
            </a:r>
          </a:p>
          <a:p>
            <a:pPr marL="741600" lvl="1" indent="-284400">
              <a:buClr>
                <a:schemeClr val="tx2"/>
              </a:buClr>
            </a:pPr>
            <a:r>
              <a:rPr lang="en-US" altLang="en-US" dirty="0">
                <a:latin typeface="+mn-lt"/>
              </a:rPr>
              <a:t>Children combine words into sentences.</a:t>
            </a:r>
          </a:p>
          <a:p>
            <a:pPr>
              <a:buClr>
                <a:schemeClr val="tx2"/>
              </a:buClr>
            </a:pPr>
            <a:r>
              <a:rPr lang="en-US" altLang="en-US" b="1" dirty="0">
                <a:latin typeface="+mn-lt"/>
              </a:rPr>
              <a:t>Semantics</a:t>
            </a:r>
          </a:p>
          <a:p>
            <a:pPr marL="741600" lvl="1" indent="-284400">
              <a:buClr>
                <a:schemeClr val="tx2"/>
              </a:buClr>
            </a:pPr>
            <a:r>
              <a:rPr lang="en-US" altLang="en-US" dirty="0">
                <a:latin typeface="+mn-lt"/>
              </a:rPr>
              <a:t>Children learn the meanings of words.</a:t>
            </a:r>
          </a:p>
          <a:p>
            <a:pPr>
              <a:buClr>
                <a:schemeClr val="tx2"/>
              </a:buClr>
            </a:pPr>
            <a:r>
              <a:rPr lang="en-US" altLang="en-US" b="1" dirty="0">
                <a:latin typeface="+mn-lt"/>
              </a:rPr>
              <a:t>Pragmatics</a:t>
            </a:r>
          </a:p>
          <a:p>
            <a:pPr marL="741600" lvl="1" indent="-284400">
              <a:buClr>
                <a:schemeClr val="tx2"/>
              </a:buClr>
            </a:pPr>
            <a:r>
              <a:rPr lang="en-US" altLang="en-US" dirty="0">
                <a:latin typeface="+mn-lt"/>
              </a:rPr>
              <a:t>Children use language socially.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018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BE330-6C31-4255-B690-DFB08634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Oral Language Activities at School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F984B-C48F-4280-B896-2F54F555CA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6"/>
            <a:ext cx="8229600" cy="4711739"/>
          </a:xfrm>
        </p:spPr>
        <p:txBody>
          <a:bodyPr/>
          <a:lstStyle/>
          <a:p>
            <a:pPr marL="0" indent="0" eaLnBrk="0" fontAlgn="base" hangingPunct="0">
              <a:spcAft>
                <a:spcPct val="0"/>
              </a:spcAft>
              <a:buSzPts val="2400"/>
              <a:buNone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Children develop oral language competence as they participate in literacy activities including:</a:t>
            </a:r>
          </a:p>
          <a:p>
            <a:pPr marL="255600" eaLnBrk="0" fontAlgn="base" hangingPunct="0">
              <a:spcAft>
                <a:spcPct val="0"/>
              </a:spcAft>
              <a:buSzPts val="2400"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Grand Conversations</a:t>
            </a:r>
          </a:p>
          <a:p>
            <a:pPr marL="255600" eaLnBrk="0" fontAlgn="base" hangingPunct="0">
              <a:spcAft>
                <a:spcPct val="0"/>
              </a:spcAft>
              <a:buSzPts val="2400"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Book talks</a:t>
            </a:r>
          </a:p>
          <a:p>
            <a:pPr marL="255600" eaLnBrk="0" fontAlgn="base" hangingPunct="0">
              <a:spcAft>
                <a:spcPct val="0"/>
              </a:spcAft>
              <a:buSzPts val="2400"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Interactive Read-Alouds</a:t>
            </a:r>
          </a:p>
          <a:p>
            <a:pPr marL="255600" eaLnBrk="0" fontAlgn="base" hangingPunct="0">
              <a:spcAft>
                <a:spcPct val="0"/>
              </a:spcAft>
              <a:buSzPts val="2400"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Interactive Writing</a:t>
            </a:r>
          </a:p>
          <a:p>
            <a:pPr marL="255600" eaLnBrk="0" fontAlgn="base" hangingPunct="0">
              <a:spcAft>
                <a:spcPct val="0"/>
              </a:spcAft>
              <a:buSzPts val="2400"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Shared Reading</a:t>
            </a:r>
          </a:p>
          <a:p>
            <a:pPr marL="255600" eaLnBrk="0" fontAlgn="base" hangingPunct="0">
              <a:spcAft>
                <a:spcPct val="0"/>
              </a:spcAft>
              <a:buSzPts val="2400"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Story Retellings</a:t>
            </a:r>
          </a:p>
          <a:p>
            <a:pPr marL="255600" eaLnBrk="0" fontAlgn="base" hangingPunct="0">
              <a:spcAft>
                <a:spcPct val="0"/>
              </a:spcAft>
              <a:buSzPts val="2400"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</a:rPr>
              <a:t>Story Boards</a:t>
            </a:r>
            <a:endParaRPr lang="en-US" kern="1200" dirty="0">
              <a:solidFill>
                <a:srgbClr val="000000"/>
              </a:solidFill>
              <a:latin typeface="Arial (Body)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284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CB65-7A04-45D2-A51F-56BC70AAD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Assessing Students’ Oral Language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3385C-BFE2-4D84-ABD6-DFE020FC57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eaLnBrk="0" fontAlgn="base" hangingPunct="0">
              <a:spcAft>
                <a:spcPct val="0"/>
              </a:spcAft>
              <a:buSzPts val="2400"/>
              <a:buNone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Teachers use observations during conversations, anecdotal notes, checklists, and video clips to monitor whether children:</a:t>
            </a:r>
          </a:p>
          <a:p>
            <a:pPr marL="255600" eaLnBrk="0" fontAlgn="base" hangingPunct="0">
              <a:spcAft>
                <a:spcPct val="0"/>
              </a:spcAft>
              <a:buSzPts val="2400"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Listen during conversations about books</a:t>
            </a:r>
          </a:p>
          <a:p>
            <a:pPr marL="255600" eaLnBrk="0" fontAlgn="base" hangingPunct="0">
              <a:spcAft>
                <a:spcPct val="0"/>
              </a:spcAft>
              <a:buSzPts val="2400"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Play with words</a:t>
            </a:r>
          </a:p>
          <a:p>
            <a:pPr marL="255600" eaLnBrk="0" fontAlgn="base" hangingPunct="0">
              <a:spcAft>
                <a:spcPct val="0"/>
              </a:spcAft>
              <a:buSzPts val="2400"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Connect new words to technical concepts they’re learning</a:t>
            </a:r>
          </a:p>
          <a:p>
            <a:pPr marL="255600" eaLnBrk="0" fontAlgn="base" hangingPunct="0">
              <a:spcAft>
                <a:spcPct val="0"/>
              </a:spcAft>
              <a:buSzPts val="2400"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Use new vocabulary words appropriately as they talk and write</a:t>
            </a:r>
          </a:p>
        </p:txBody>
      </p:sp>
    </p:spTree>
    <p:extLst>
      <p:ext uri="{BB962C8B-B14F-4D97-AF65-F5344CB8AC3E}">
        <p14:creationId xmlns:p14="http://schemas.microsoft.com/office/powerpoint/2010/main" val="131740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8B7E-6172-43AC-BC3A-5E96CCD1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371"/>
            <a:ext cx="7694908" cy="1097279"/>
          </a:xfrm>
        </p:spPr>
        <p:txBody>
          <a:bodyPr/>
          <a:lstStyle/>
          <a:p>
            <a:r>
              <a:rPr lang="en-US" sz="3400" dirty="0">
                <a:ea typeface="ＭＳ Ｐゴシック"/>
              </a:rPr>
              <a:t>How Students Develop as Readers and Writers</a:t>
            </a:r>
            <a:endParaRPr lang="en-IN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18EAD-47AB-4704-953B-7C4D0F67BA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6"/>
            <a:ext cx="8037871" cy="4467955"/>
          </a:xfrm>
        </p:spPr>
        <p:txBody>
          <a:bodyPr/>
          <a:lstStyle/>
          <a:p>
            <a:pPr marL="432" indent="0">
              <a:buNone/>
            </a:pPr>
            <a:r>
              <a:rPr lang="en-US" dirty="0"/>
              <a:t>Young students move through 3 stages as they learn to read and write:</a:t>
            </a:r>
          </a:p>
          <a:p>
            <a:pPr marL="432000" indent="-432000">
              <a:buFont typeface="+mj-lt"/>
              <a:buAutoNum type="arabicPeriod"/>
            </a:pPr>
            <a:r>
              <a:rPr lang="en-US" dirty="0"/>
              <a:t>Emergent</a:t>
            </a:r>
          </a:p>
          <a:p>
            <a:pPr marL="432000" indent="-432000">
              <a:buFont typeface="+mj-lt"/>
              <a:buAutoNum type="arabicPeriod"/>
            </a:pPr>
            <a:r>
              <a:rPr lang="en-US" dirty="0"/>
              <a:t>Beginning</a:t>
            </a:r>
          </a:p>
          <a:p>
            <a:pPr marL="432000" indent="-432000">
              <a:buFont typeface="+mj-lt"/>
              <a:buAutoNum type="arabicPeriod"/>
            </a:pPr>
            <a:r>
              <a:rPr lang="en-US" dirty="0"/>
              <a:t>Fluent</a:t>
            </a:r>
          </a:p>
        </p:txBody>
      </p:sp>
    </p:spTree>
    <p:extLst>
      <p:ext uri="{BB962C8B-B14F-4D97-AF65-F5344CB8AC3E}">
        <p14:creationId xmlns:p14="http://schemas.microsoft.com/office/powerpoint/2010/main" val="2677029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3388-F672-4D4D-ACDF-66622056C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Emergent Reading &amp; Writing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9DCE4-9A71-47BF-BE93-F4F05A4BB7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eaLnBrk="0" fontAlgn="base" hangingPunct="0">
              <a:spcBef>
                <a:spcPts val="600"/>
              </a:spcBef>
              <a:spcAft>
                <a:spcPct val="0"/>
              </a:spcAft>
              <a:buSzPts val="2400"/>
              <a:buNone/>
              <a:defRPr/>
            </a:pPr>
            <a:r>
              <a:rPr lang="en-US" dirty="0">
                <a:solidFill>
                  <a:srgbClr val="000000"/>
                </a:solidFill>
                <a:latin typeface="Arial (Body)"/>
                <a:ea typeface="ＭＳ Ｐゴシック"/>
              </a:rPr>
              <a:t>During the </a:t>
            </a:r>
            <a:r>
              <a:rPr lang="en-US" b="1" dirty="0">
                <a:solidFill>
                  <a:srgbClr val="000000"/>
                </a:solidFill>
                <a:latin typeface="Arial (Body)"/>
                <a:ea typeface="ＭＳ Ｐゴシック"/>
              </a:rPr>
              <a:t>emergent stage</a:t>
            </a:r>
            <a:r>
              <a:rPr lang="en-US" dirty="0">
                <a:solidFill>
                  <a:srgbClr val="000000"/>
                </a:solidFill>
                <a:latin typeface="Arial (Body)"/>
                <a:ea typeface="ＭＳ Ｐゴシック"/>
              </a:rPr>
              <a:t>, students:</a:t>
            </a:r>
          </a:p>
          <a:p>
            <a:pPr marL="255600" eaLnBrk="0" fontAlgn="base" hangingPunct="0">
              <a:spcAft>
                <a:spcPct val="0"/>
              </a:spcAft>
              <a:buSzPts val="2400"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Develop an interest in reading &amp; writing</a:t>
            </a:r>
          </a:p>
          <a:p>
            <a:pPr marL="255600" eaLnBrk="0" fontAlgn="base" hangingPunct="0">
              <a:spcAft>
                <a:spcPct val="0"/>
              </a:spcAft>
              <a:buSzPts val="2400"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Acquire concepts about print</a:t>
            </a:r>
          </a:p>
          <a:p>
            <a:pPr marL="255600" eaLnBrk="0" fontAlgn="base" hangingPunct="0">
              <a:spcAft>
                <a:spcPct val="0"/>
              </a:spcAft>
              <a:buSzPts val="2400"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Develop book-handling skills</a:t>
            </a:r>
          </a:p>
          <a:p>
            <a:pPr marL="255600" eaLnBrk="0" fontAlgn="base" hangingPunct="0">
              <a:spcAft>
                <a:spcPct val="0"/>
              </a:spcAft>
              <a:buSzPts val="2400"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Identify the letters of the alphabet</a:t>
            </a:r>
          </a:p>
          <a:p>
            <a:pPr marL="255600" eaLnBrk="0" fontAlgn="base" hangingPunct="0">
              <a:spcAft>
                <a:spcPct val="0"/>
              </a:spcAft>
              <a:buSzPts val="2400"/>
              <a:defRPr/>
            </a:pPr>
            <a:r>
              <a:rPr lang="en-US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Read &amp; write some high-frequency words</a:t>
            </a:r>
          </a:p>
        </p:txBody>
      </p:sp>
    </p:spTree>
    <p:extLst>
      <p:ext uri="{BB962C8B-B14F-4D97-AF65-F5344CB8AC3E}">
        <p14:creationId xmlns:p14="http://schemas.microsoft.com/office/powerpoint/2010/main" val="248937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8C84C-7D34-43E4-82CA-F8653012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Beginning Reading &amp; Writing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FC1EE-CF73-4E12-92DC-CEC2D80D93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6"/>
            <a:ext cx="8229600" cy="4689491"/>
          </a:xfrm>
        </p:spPr>
        <p:txBody>
          <a:bodyPr/>
          <a:lstStyle/>
          <a:p>
            <a:pPr marL="0" indent="0" eaLnBrk="0" fontAlgn="base" hangingPunct="0">
              <a:spcAft>
                <a:spcPct val="0"/>
              </a:spcAft>
              <a:buSzPts val="240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Arial (Body)"/>
                <a:ea typeface="ＭＳ Ｐゴシック"/>
              </a:rPr>
              <a:t>During the </a:t>
            </a:r>
            <a:r>
              <a:rPr lang="en-US" sz="1800" b="1" dirty="0">
                <a:solidFill>
                  <a:srgbClr val="000000"/>
                </a:solidFill>
                <a:latin typeface="Arial (Body)"/>
                <a:ea typeface="ＭＳ Ｐゴシック"/>
              </a:rPr>
              <a:t>beginning stage</a:t>
            </a:r>
            <a:r>
              <a:rPr lang="en-US" sz="1800" dirty="0">
                <a:solidFill>
                  <a:srgbClr val="000000"/>
                </a:solidFill>
                <a:latin typeface="Arial (Body)"/>
                <a:ea typeface="ＭＳ Ｐゴシック"/>
              </a:rPr>
              <a:t>, students:</a:t>
            </a:r>
          </a:p>
          <a:p>
            <a:pPr marL="255600" eaLnBrk="0" fontAlgn="base" hangingPunct="0">
              <a:spcAft>
                <a:spcPct val="0"/>
              </a:spcAft>
              <a:defRPr/>
            </a:pPr>
            <a:r>
              <a:rPr lang="en-US" sz="1800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Learn phonics skills</a:t>
            </a:r>
          </a:p>
          <a:p>
            <a:pPr marL="255600" eaLnBrk="0" fontAlgn="base" hangingPunct="0">
              <a:spcAft>
                <a:spcPct val="0"/>
              </a:spcAft>
              <a:defRPr/>
            </a:pPr>
            <a:r>
              <a:rPr lang="en-US" sz="1800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Recognize 100 high-frequency words</a:t>
            </a:r>
          </a:p>
          <a:p>
            <a:pPr marL="255600" eaLnBrk="0" fontAlgn="base" hangingPunct="0">
              <a:spcAft>
                <a:spcPct val="0"/>
              </a:spcAft>
              <a:defRPr/>
            </a:pPr>
            <a:r>
              <a:rPr lang="en-US" sz="1800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Apply early reading strategies</a:t>
            </a:r>
          </a:p>
          <a:p>
            <a:pPr marL="255600" eaLnBrk="0" fontAlgn="base" hangingPunct="0">
              <a:spcAft>
                <a:spcPct val="0"/>
              </a:spcAft>
              <a:defRPr/>
            </a:pPr>
            <a:r>
              <a:rPr lang="en-US" sz="1800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Write five or more sentences</a:t>
            </a:r>
          </a:p>
          <a:p>
            <a:pPr marL="255600" eaLnBrk="0" fontAlgn="base" hangingPunct="0">
              <a:spcAft>
                <a:spcPct val="0"/>
              </a:spcAft>
              <a:defRPr/>
            </a:pPr>
            <a:r>
              <a:rPr lang="en-US" sz="1800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Spell phonetically</a:t>
            </a:r>
          </a:p>
          <a:p>
            <a:pPr marL="255600" eaLnBrk="0" fontAlgn="base" hangingPunct="0">
              <a:spcAft>
                <a:spcPct val="0"/>
              </a:spcAft>
              <a:defRPr/>
            </a:pPr>
            <a:r>
              <a:rPr lang="en-US" sz="1800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Spell 50 high-frequency words</a:t>
            </a:r>
          </a:p>
          <a:p>
            <a:pPr marL="255600" eaLnBrk="0" fontAlgn="base" hangingPunct="0">
              <a:spcAft>
                <a:spcPct val="0"/>
              </a:spcAft>
              <a:defRPr/>
            </a:pPr>
            <a:r>
              <a:rPr lang="en-US" sz="1800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Capitalize letters at the beginnings of sentences</a:t>
            </a:r>
          </a:p>
          <a:p>
            <a:pPr marL="255600" eaLnBrk="0" fontAlgn="base" hangingPunct="0">
              <a:spcAft>
                <a:spcPct val="0"/>
              </a:spcAft>
              <a:defRPr/>
            </a:pPr>
            <a:r>
              <a:rPr lang="en-US" sz="1800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Use punctuation marks to indicate the ends of sentences</a:t>
            </a:r>
          </a:p>
          <a:p>
            <a:pPr marL="255600" eaLnBrk="0" fontAlgn="base" hangingPunct="0">
              <a:spcAft>
                <a:spcPct val="0"/>
              </a:spcAft>
              <a:defRPr/>
            </a:pPr>
            <a:r>
              <a:rPr lang="en-US" sz="1800" kern="1200" dirty="0">
                <a:solidFill>
                  <a:srgbClr val="000000"/>
                </a:solidFill>
                <a:latin typeface="Arial (Body)"/>
                <a:ea typeface="Verdana" panose="020B0604030504040204" pitchFamily="34" charset="0"/>
                <a:cs typeface="Verdana" panose="020B0604030504040204" pitchFamily="34" charset="0"/>
              </a:rPr>
              <a:t>Reread their writing</a:t>
            </a:r>
          </a:p>
        </p:txBody>
      </p:sp>
    </p:spTree>
    <p:extLst>
      <p:ext uri="{BB962C8B-B14F-4D97-AF65-F5344CB8AC3E}">
        <p14:creationId xmlns:p14="http://schemas.microsoft.com/office/powerpoint/2010/main" val="396550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9959-4B0D-4C4A-B0E2-DB6798A3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Fluent Reading &amp; Writing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BF21E-F7CA-456B-A11E-F3E727AD9D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6"/>
            <a:ext cx="8229600" cy="4704989"/>
          </a:xfrm>
        </p:spPr>
        <p:txBody>
          <a:bodyPr/>
          <a:lstStyle/>
          <a:p>
            <a:pPr marL="432" indent="0">
              <a:buNone/>
            </a:pPr>
            <a:r>
              <a:rPr lang="en-US" sz="2000" dirty="0"/>
              <a:t>During the </a:t>
            </a:r>
            <a:r>
              <a:rPr lang="en-US" sz="2000" b="1" dirty="0"/>
              <a:t>fluent stage</a:t>
            </a:r>
            <a:r>
              <a:rPr lang="en-US" sz="2000" dirty="0"/>
              <a:t>, students:</a:t>
            </a:r>
          </a:p>
          <a:p>
            <a:r>
              <a:rPr lang="en-US" sz="2000" dirty="0"/>
              <a:t>Read fluently and with expression</a:t>
            </a:r>
          </a:p>
          <a:p>
            <a:r>
              <a:rPr lang="en-US" sz="2000" dirty="0"/>
              <a:t>Recognize most one-syllable words automatically and decode other words efficiently</a:t>
            </a:r>
          </a:p>
          <a:p>
            <a:r>
              <a:rPr lang="en-US" sz="2000" dirty="0"/>
              <a:t>Use decoding and comprehension strategies effectively</a:t>
            </a:r>
          </a:p>
          <a:p>
            <a:r>
              <a:rPr lang="en-US" sz="2000" dirty="0"/>
              <a:t>Write well-developed, multi-paragraph compositions</a:t>
            </a:r>
          </a:p>
          <a:p>
            <a:r>
              <a:rPr lang="en-US" sz="2000" dirty="0"/>
              <a:t>Use the writing process to draft and refine their writing</a:t>
            </a:r>
          </a:p>
          <a:p>
            <a:r>
              <a:rPr lang="en-US" sz="2000" dirty="0"/>
              <a:t>Write stories, reports, letters, and other genres</a:t>
            </a:r>
          </a:p>
          <a:p>
            <a:r>
              <a:rPr lang="en-US" sz="2000" dirty="0"/>
              <a:t>Spell most high-frequency and other one-syllable words correctly</a:t>
            </a:r>
          </a:p>
          <a:p>
            <a:r>
              <a:rPr lang="en-US" sz="2000" dirty="0"/>
              <a:t>Use capital letters and punctuation marks correctly most of the time</a:t>
            </a:r>
          </a:p>
        </p:txBody>
      </p:sp>
    </p:spTree>
    <p:extLst>
      <p:ext uri="{BB962C8B-B14F-4D97-AF65-F5344CB8AC3E}">
        <p14:creationId xmlns:p14="http://schemas.microsoft.com/office/powerpoint/2010/main" val="1771638399"/>
      </p:ext>
    </p:extLst>
  </p:cSld>
  <p:clrMapOvr>
    <a:masterClrMapping/>
  </p:clrMapOvr>
</p:sld>
</file>

<file path=ppt/theme/theme1.xml><?xml version="1.0" encoding="utf-8"?>
<a:theme xmlns:a="http://schemas.openxmlformats.org/drawingml/2006/main" name="508 Lecture">
  <a:themeElements>
    <a:clrScheme name="Custom 40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33399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508 Lectur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37132</TotalTime>
  <Words>1032</Words>
  <Application>Microsoft Office PowerPoint</Application>
  <PresentationFormat>On-screen Show (4:3)</PresentationFormat>
  <Paragraphs>154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(Body)</vt:lpstr>
      <vt:lpstr>Noto Sans Symbols</vt:lpstr>
      <vt:lpstr>Times New Roman</vt:lpstr>
      <vt:lpstr>Verdana</vt:lpstr>
      <vt:lpstr>508 Lecture</vt:lpstr>
      <vt:lpstr>2_508 Lecture</vt:lpstr>
      <vt:lpstr>Literacy for the 21st Century: Balancing Reading and Writing Instruction</vt:lpstr>
      <vt:lpstr>Learning Outcomes</vt:lpstr>
      <vt:lpstr>Promoting Students’ Oral Language Development</vt:lpstr>
      <vt:lpstr>Oral Language Activities at School</vt:lpstr>
      <vt:lpstr>Assessing Students’ Oral Language</vt:lpstr>
      <vt:lpstr>How Students Develop as Readers and Writers</vt:lpstr>
      <vt:lpstr>Emergent Reading &amp; Writing</vt:lpstr>
      <vt:lpstr>Beginning Reading &amp; Writing</vt:lpstr>
      <vt:lpstr>Fluent Reading &amp; Writing</vt:lpstr>
      <vt:lpstr>Teaching to Promote Early Literacy Development (1 of 9)</vt:lpstr>
      <vt:lpstr>Teaching to Promote Early Literacy Development (2 of 9)</vt:lpstr>
      <vt:lpstr>Teaching to Promote Early Literacy Development (3 of 9)</vt:lpstr>
      <vt:lpstr>Teaching to Promote Early Literacy Development (4 of 9)</vt:lpstr>
      <vt:lpstr>Teaching to Promote Early Literacy Development (5 of 9)</vt:lpstr>
      <vt:lpstr>Teaching to Promote Early Literacy Development (6 of 9)</vt:lpstr>
      <vt:lpstr>Teaching to Promote Early Literacy Development (7 of 9)</vt:lpstr>
      <vt:lpstr>Environmental Print</vt:lpstr>
      <vt:lpstr>Literacy Play Centers</vt:lpstr>
      <vt:lpstr>Teaching to Promote Early Literacy Development (8 of 9)</vt:lpstr>
      <vt:lpstr>Teaching to Promote Early Literacy Development (9 of 9)</vt:lpstr>
      <vt:lpstr>Assessing Students’ Knowledge About Print</vt:lpstr>
      <vt:lpstr>Chapter 2 Examining Students’ Literacy Development Review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Literacy for the 21st Century: Balancing Reading and Writing Instruction, Eighth Edition, Chapter 2, Examining Students’ Literacy Development</dc:title>
  <dc:subject>TED</dc:subject>
  <dc:creator>Tompkins/Rodgers/Rodgers</dc:creator>
  <cp:keywords>Literacy for the 21st Century</cp:keywords>
  <dc:description/>
  <cp:lastModifiedBy>Nancy Carr</cp:lastModifiedBy>
  <cp:revision>986</cp:revision>
  <dcterms:modified xsi:type="dcterms:W3CDTF">2023-07-28T16:21:38Z</dcterms:modified>
  <cp:category/>
</cp:coreProperties>
</file>