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56"/>
  </p:notesMasterIdLst>
  <p:handoutMasterIdLst>
    <p:handoutMasterId r:id="rId57"/>
  </p:handoutMasterIdLst>
  <p:sldIdLst>
    <p:sldId id="353" r:id="rId3"/>
    <p:sldId id="352" r:id="rId4"/>
    <p:sldId id="354" r:id="rId5"/>
    <p:sldId id="355" r:id="rId6"/>
    <p:sldId id="356" r:id="rId7"/>
    <p:sldId id="357" r:id="rId8"/>
    <p:sldId id="358" r:id="rId9"/>
    <p:sldId id="359" r:id="rId10"/>
    <p:sldId id="360" r:id="rId11"/>
    <p:sldId id="361" r:id="rId12"/>
    <p:sldId id="362" r:id="rId13"/>
    <p:sldId id="363" r:id="rId14"/>
    <p:sldId id="364" r:id="rId15"/>
    <p:sldId id="365" r:id="rId16"/>
    <p:sldId id="366" r:id="rId17"/>
    <p:sldId id="367" r:id="rId18"/>
    <p:sldId id="368" r:id="rId19"/>
    <p:sldId id="369" r:id="rId20"/>
    <p:sldId id="370" r:id="rId21"/>
    <p:sldId id="371" r:id="rId22"/>
    <p:sldId id="372" r:id="rId23"/>
    <p:sldId id="373" r:id="rId24"/>
    <p:sldId id="374" r:id="rId25"/>
    <p:sldId id="375" r:id="rId26"/>
    <p:sldId id="376" r:id="rId27"/>
    <p:sldId id="377" r:id="rId28"/>
    <p:sldId id="378" r:id="rId29"/>
    <p:sldId id="379" r:id="rId30"/>
    <p:sldId id="380" r:id="rId31"/>
    <p:sldId id="381" r:id="rId32"/>
    <p:sldId id="385" r:id="rId33"/>
    <p:sldId id="383" r:id="rId34"/>
    <p:sldId id="384" r:id="rId35"/>
    <p:sldId id="386" r:id="rId36"/>
    <p:sldId id="387" r:id="rId37"/>
    <p:sldId id="388" r:id="rId38"/>
    <p:sldId id="389" r:id="rId39"/>
    <p:sldId id="390" r:id="rId40"/>
    <p:sldId id="391" r:id="rId41"/>
    <p:sldId id="392" r:id="rId42"/>
    <p:sldId id="393" r:id="rId43"/>
    <p:sldId id="394" r:id="rId44"/>
    <p:sldId id="395" r:id="rId45"/>
    <p:sldId id="396" r:id="rId46"/>
    <p:sldId id="397" r:id="rId47"/>
    <p:sldId id="398" r:id="rId48"/>
    <p:sldId id="399" r:id="rId49"/>
    <p:sldId id="400" r:id="rId50"/>
    <p:sldId id="401" r:id="rId51"/>
    <p:sldId id="402" r:id="rId52"/>
    <p:sldId id="403" r:id="rId53"/>
    <p:sldId id="404" r:id="rId54"/>
    <p:sldId id="405" r:id="rId5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4178" userDrawn="1">
          <p15:clr>
            <a:srgbClr val="A4A3A4"/>
          </p15:clr>
        </p15:guide>
        <p15:guide id="2" pos="272" userDrawn="1">
          <p15:clr>
            <a:srgbClr val="A4A3A4"/>
          </p15:clr>
        </p15:guide>
        <p15:guide id="3" orient="horz" pos="397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66" autoAdjust="0"/>
    <p:restoredTop sz="96395" autoAdjust="0"/>
  </p:normalViewPr>
  <p:slideViewPr>
    <p:cSldViewPr snapToGrid="0" snapToObjects="1">
      <p:cViewPr varScale="1">
        <p:scale>
          <a:sx n="62" d="100"/>
          <a:sy n="62" d="100"/>
        </p:scale>
        <p:origin x="1492" y="56"/>
      </p:cViewPr>
      <p:guideLst>
        <p:guide orient="horz" pos="4178"/>
        <p:guide pos="272"/>
        <p:guide orient="horz" pos="3974"/>
      </p:guideLst>
    </p:cSldViewPr>
  </p:slideViewPr>
  <p:outlineViewPr>
    <p:cViewPr>
      <p:scale>
        <a:sx n="33" d="100"/>
        <a:sy n="33" d="100"/>
      </p:scale>
      <p:origin x="0" y="-40104"/>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5" d="100"/>
          <a:sy n="85" d="100"/>
        </p:scale>
        <p:origin x="3054"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commentAuthors" Target="commentAuthors.xml"/><Relationship Id="rId5" Type="http://schemas.openxmlformats.org/officeDocument/2006/relationships/slide" Target="slides/slide3.xml"/><Relationship Id="rId61" Type="http://schemas.openxmlformats.org/officeDocument/2006/relationships/theme" Target="theme/theme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handoutMaster" Target="handoutMasters/handout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t>10/10/2022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dirty="0">
                <a:solidFill>
                  <a:schemeClr val="dk1"/>
                </a:solidFill>
                <a:latin typeface="Arial"/>
                <a:ea typeface="Arial"/>
                <a:cs typeface="Arial"/>
                <a:sym typeface="Arial"/>
              </a:rPr>
              <a:t>3)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12653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lIns="0" tIns="0" rIns="0" bIns="0"/>
          <a:lstStyle>
            <a:lvl1pPr>
              <a:defRPr sz="3600">
                <a:solidFill>
                  <a:schemeClr val="tx2"/>
                </a:solidFill>
                <a:latin typeface="+mj-lt"/>
              </a:defRPr>
            </a:lvl1pPr>
          </a:lstStyle>
          <a:p>
            <a:r>
              <a:rPr lang="en-US" dirty="0"/>
              <a:t>Click to edit Master title style</a:t>
            </a:r>
          </a:p>
        </p:txBody>
      </p:sp>
      <p:sp>
        <p:nvSpPr>
          <p:cNvPr id="3" name="Content Placeholder 2"/>
          <p:cNvSpPr>
            <a:spLocks noGrp="1"/>
          </p:cNvSpPr>
          <p:nvPr>
            <p:ph idx="1"/>
          </p:nvPr>
        </p:nvSpPr>
        <p:spPr>
          <a:xfrm>
            <a:off x="457200" y="1557470"/>
            <a:ext cx="8229600" cy="4525963"/>
          </a:xfrm>
        </p:spPr>
        <p:txBody>
          <a:bodyPr lIns="0" tIns="0" rIns="0"/>
          <a:lstStyle>
            <a:lvl1pPr marL="255600" indent="-255600">
              <a:buClr>
                <a:srgbClr val="007FA3"/>
              </a:buClr>
              <a:buSzPct val="100000"/>
              <a:buFont typeface="Arial" panose="020B0604020202020204" pitchFamily="34" charset="0"/>
              <a:buChar char="•"/>
              <a:defRPr sz="2400">
                <a:latin typeface="+mn-lt"/>
              </a:defRPr>
            </a:lvl1pPr>
            <a:lvl2pPr marL="741600" indent="-284400">
              <a:buClr>
                <a:srgbClr val="007FA3"/>
              </a:buClr>
              <a:defRPr sz="2400">
                <a:latin typeface="+mn-lt"/>
              </a:defRPr>
            </a:lvl2pPr>
            <a:lvl3pPr indent="-230400">
              <a:buClr>
                <a:srgbClr val="007FA3"/>
              </a:buClr>
              <a:defRPr sz="2400">
                <a:latin typeface="+mn-lt"/>
              </a:defRPr>
            </a:lvl3pPr>
            <a:lvl4pPr indent="-230400">
              <a:buClr>
                <a:srgbClr val="007FA3"/>
              </a:buClr>
              <a:defRPr sz="2400">
                <a:latin typeface="+mn-lt"/>
              </a:defRPr>
            </a:lvl4pPr>
            <a:lvl5pPr indent="-230400">
              <a:buClr>
                <a:srgbClr val="007FA3"/>
              </a:buClr>
              <a:defRPr sz="2400">
                <a:latin typeface="+mn-lt"/>
              </a:defRPr>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10/10/2022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567289351"/>
      </p:ext>
    </p:extLst>
  </p:cSld>
  <p:clrMapOvr>
    <a:masterClrMapping/>
  </p:clrMapOvr>
  <p:extLst>
    <p:ext uri="{DCECCB84-F9BA-43D5-87BE-67443E8EF086}">
      <p15:sldGuideLst xmlns:p15="http://schemas.microsoft.com/office/powerpoint/2012/main">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mn-lt"/>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1" i="0" u="none" strike="noStrike" cap="none">
                <a:solidFill>
                  <a:schemeClr val="dk1"/>
                </a:solidFill>
                <a:latin typeface="+mn-lt"/>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dirty="0"/>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mn-lt"/>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dirty="0"/>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endParaRP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dirty="0"/>
          </a:p>
        </p:txBody>
      </p:sp>
      <p:sp>
        <p:nvSpPr>
          <p:cNvPr id="41" name="Shape 41"/>
          <p:cNvSpPr txBox="1">
            <a:spLocks noGrp="1"/>
          </p:cNvSpPr>
          <p:nvPr>
            <p:ph type="body" idx="3"/>
          </p:nvPr>
        </p:nvSpPr>
        <p:spPr>
          <a:xfrm>
            <a:off x="5029200" y="3200401"/>
            <a:ext cx="3657600" cy="602738"/>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dirty="0"/>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a:p>
        </p:txBody>
      </p:sp>
      <p:sp>
        <p:nvSpPr>
          <p:cNvPr id="3" name="Content Placeholder 2"/>
          <p:cNvSpPr>
            <a:spLocks noGrp="1"/>
          </p:cNvSpPr>
          <p:nvPr>
            <p:ph sz="quarter" idx="14"/>
          </p:nvPr>
        </p:nvSpPr>
        <p:spPr>
          <a:xfrm>
            <a:off x="5029200" y="4640263"/>
            <a:ext cx="3675063" cy="1050925"/>
          </a:xfrm>
        </p:spPr>
        <p:txBody>
          <a:bodyPr/>
          <a:lstStyle>
            <a:lvl1pPr marL="101600" indent="0">
              <a:buNone/>
              <a:defRPr/>
            </a:lvl1pPr>
          </a:lstStyle>
          <a:p>
            <a:pPr lvl="0"/>
            <a:endParaRPr lang="en-US" dirty="0"/>
          </a:p>
        </p:txBody>
      </p:sp>
    </p:spTree>
    <p:extLst>
      <p:ext uri="{BB962C8B-B14F-4D97-AF65-F5344CB8AC3E}">
        <p14:creationId xmlns:p14="http://schemas.microsoft.com/office/powerpoint/2010/main" val="30688579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idx="10"/>
          </p:nvPr>
        </p:nvSpPr>
        <p:spPr/>
        <p:txBody>
          <a:bodyPr/>
          <a:lstStyle/>
          <a:p>
            <a:endParaRPr lang="en-US" dirty="0"/>
          </a:p>
        </p:txBody>
      </p:sp>
      <p:sp>
        <p:nvSpPr>
          <p:cNvPr id="3" name="Date Placeholder 2"/>
          <p:cNvSpPr>
            <a:spLocks noGrp="1"/>
          </p:cNvSpPr>
          <p:nvPr>
            <p:ph type="dt" idx="1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900" b="0" i="0" u="none" strike="noStrike" cap="none" smtClean="0">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117686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dirty="0"/>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dirty="0"/>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a:p>
        </p:txBody>
      </p:sp>
    </p:spTree>
    <p:extLst>
      <p:ext uri="{BB962C8B-B14F-4D97-AF65-F5344CB8AC3E}">
        <p14:creationId xmlns:p14="http://schemas.microsoft.com/office/powerpoint/2010/main" val="2121271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One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6"/>
            <a:ext cx="8229600" cy="4434275"/>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Tree>
    <p:extLst>
      <p:ext uri="{BB962C8B-B14F-4D97-AF65-F5344CB8AC3E}">
        <p14:creationId xmlns:p14="http://schemas.microsoft.com/office/powerpoint/2010/main" val="3678147491"/>
      </p:ext>
    </p:extLst>
  </p:cSld>
  <p:clrMapOvr>
    <a:masterClrMapping/>
  </p:clrMapOvr>
  <p:extLst>
    <p:ext uri="{DCECCB84-F9BA-43D5-87BE-67443E8EF086}">
      <p15:sldGuideLst xmlns:p15="http://schemas.microsoft.com/office/powerpoint/2012/main">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8229600" cy="1836354"/>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3632200"/>
            <a:ext cx="8229600" cy="1793875"/>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748656664"/>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hree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8229600" cy="1263785"/>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3063790"/>
            <a:ext cx="8229600" cy="1183470"/>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4490938"/>
            <a:ext cx="8229600" cy="1260575"/>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3266143735"/>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Four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8229600" cy="895050"/>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760292"/>
            <a:ext cx="8229600" cy="1076770"/>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4016772"/>
            <a:ext cx="8229600" cy="1016701"/>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0" y="5155500"/>
            <a:ext cx="8232775" cy="911925"/>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176294165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Five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8229600" cy="708308"/>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451377"/>
            <a:ext cx="8229600" cy="735437"/>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3486685"/>
            <a:ext cx="8229600" cy="716830"/>
          </a:xfrm>
        </p:spPr>
        <p:txBody>
          <a:bodyPr lIns="0" tIns="0" rIns="0" bIns="0"/>
          <a:lstStyle>
            <a:lvl1pPr indent="-255600">
              <a:defRPr sz="2400">
                <a:latin typeface="+mn-lt"/>
              </a:defRPr>
            </a:lvl1pPr>
            <a:lvl2pPr indent="-2556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0" y="4503386"/>
            <a:ext cx="8232775" cy="716828"/>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p:cNvSpPr>
            <a:spLocks noGrp="1"/>
          </p:cNvSpPr>
          <p:nvPr>
            <p:ph sz="quarter" idx="17"/>
          </p:nvPr>
        </p:nvSpPr>
        <p:spPr>
          <a:xfrm>
            <a:off x="457200" y="5494338"/>
            <a:ext cx="8229600" cy="555625"/>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3415060848"/>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ix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8229600" cy="595178"/>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273743"/>
            <a:ext cx="8229600" cy="554915"/>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2950895"/>
            <a:ext cx="8229600" cy="535791"/>
          </a:xfrm>
        </p:spPr>
        <p:txBody>
          <a:bodyPr lIns="0" tIns="0" rIns="0" bIns="0"/>
          <a:lstStyle>
            <a:lvl1pPr indent="-255600">
              <a:defRPr sz="2400">
                <a:latin typeface="+mn-lt"/>
              </a:defRPr>
            </a:lvl1pPr>
            <a:lvl2pPr indent="-2556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0" y="3639492"/>
            <a:ext cx="8232775" cy="677152"/>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p:cNvSpPr>
            <a:spLocks noGrp="1"/>
          </p:cNvSpPr>
          <p:nvPr>
            <p:ph sz="quarter" idx="17"/>
          </p:nvPr>
        </p:nvSpPr>
        <p:spPr>
          <a:xfrm>
            <a:off x="457200" y="4469451"/>
            <a:ext cx="8229600" cy="598206"/>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8" name="Content Placeholder 7"/>
          <p:cNvSpPr>
            <a:spLocks noGrp="1"/>
          </p:cNvSpPr>
          <p:nvPr>
            <p:ph sz="quarter" idx="18"/>
          </p:nvPr>
        </p:nvSpPr>
        <p:spPr>
          <a:xfrm>
            <a:off x="457200" y="5221288"/>
            <a:ext cx="8232775" cy="641350"/>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74427139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even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8229600" cy="407853"/>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116988"/>
            <a:ext cx="8229600" cy="412568"/>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2734849"/>
            <a:ext cx="8229600" cy="433357"/>
          </a:xfrm>
        </p:spPr>
        <p:txBody>
          <a:bodyPr lIns="0" tIns="0" rIns="0" bIns="0"/>
          <a:lstStyle>
            <a:lvl1pPr indent="-255600">
              <a:defRPr sz="2400">
                <a:latin typeface="+mn-lt"/>
              </a:defRPr>
            </a:lvl1pPr>
            <a:lvl2pPr indent="-2556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0" y="3365732"/>
            <a:ext cx="8232775" cy="465069"/>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p:cNvSpPr>
            <a:spLocks noGrp="1"/>
          </p:cNvSpPr>
          <p:nvPr>
            <p:ph sz="quarter" idx="17"/>
          </p:nvPr>
        </p:nvSpPr>
        <p:spPr>
          <a:xfrm>
            <a:off x="457200" y="3938594"/>
            <a:ext cx="8229600" cy="443837"/>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8" name="Content Placeholder 7"/>
          <p:cNvSpPr>
            <a:spLocks noGrp="1"/>
          </p:cNvSpPr>
          <p:nvPr>
            <p:ph sz="quarter" idx="18"/>
          </p:nvPr>
        </p:nvSpPr>
        <p:spPr>
          <a:xfrm>
            <a:off x="457200" y="4569758"/>
            <a:ext cx="8232775" cy="464206"/>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9"/>
          </p:nvPr>
        </p:nvSpPr>
        <p:spPr>
          <a:xfrm>
            <a:off x="457200" y="5221288"/>
            <a:ext cx="8229600" cy="551633"/>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237797773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Eight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8229600" cy="407853"/>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116988"/>
            <a:ext cx="8229600" cy="412568"/>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2734849"/>
            <a:ext cx="8229600" cy="433357"/>
          </a:xfrm>
        </p:spPr>
        <p:txBody>
          <a:bodyPr lIns="0" tIns="0" rIns="0" bIns="0"/>
          <a:lstStyle>
            <a:lvl1pPr indent="-255600">
              <a:defRPr sz="2400">
                <a:latin typeface="+mn-lt"/>
              </a:defRPr>
            </a:lvl1pPr>
            <a:lvl2pPr indent="-2556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0" y="3365732"/>
            <a:ext cx="8232775" cy="385535"/>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p:cNvSpPr>
            <a:spLocks noGrp="1"/>
          </p:cNvSpPr>
          <p:nvPr>
            <p:ph sz="quarter" idx="17"/>
          </p:nvPr>
        </p:nvSpPr>
        <p:spPr>
          <a:xfrm>
            <a:off x="457200" y="3938595"/>
            <a:ext cx="8229600" cy="378050"/>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8" name="Content Placeholder 7"/>
          <p:cNvSpPr>
            <a:spLocks noGrp="1"/>
          </p:cNvSpPr>
          <p:nvPr>
            <p:ph sz="quarter" idx="18"/>
          </p:nvPr>
        </p:nvSpPr>
        <p:spPr>
          <a:xfrm>
            <a:off x="457200" y="4503969"/>
            <a:ext cx="8232775" cy="384225"/>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9"/>
          </p:nvPr>
        </p:nvSpPr>
        <p:spPr>
          <a:xfrm>
            <a:off x="457200" y="5069348"/>
            <a:ext cx="8229600" cy="451321"/>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10" name="Content Placeholder 9"/>
          <p:cNvSpPr>
            <a:spLocks noGrp="1"/>
          </p:cNvSpPr>
          <p:nvPr>
            <p:ph sz="quarter" idx="20"/>
          </p:nvPr>
        </p:nvSpPr>
        <p:spPr>
          <a:xfrm>
            <a:off x="457200" y="5614988"/>
            <a:ext cx="8232775" cy="444500"/>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62286415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image" Target="../media/image1.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pic>
        <p:nvPicPr>
          <p:cNvPr id="15" name="Shape 15" descr="Pearson Logo"/>
          <p:cNvPicPr preferRelativeResize="0"/>
          <p:nvPr/>
        </p:nvPicPr>
        <p:blipFill rotWithShape="1">
          <a:blip r:embed="rId17">
            <a:alphaModFix/>
          </a:blip>
          <a:srcRect/>
          <a:stretch/>
        </p:blipFill>
        <p:spPr>
          <a:xfrm>
            <a:off x="443972" y="6429709"/>
            <a:ext cx="917999" cy="279914"/>
          </a:xfrm>
          <a:prstGeom prst="rect">
            <a:avLst/>
          </a:prstGeom>
          <a:noFill/>
          <a:ln>
            <a:noFill/>
          </a:ln>
        </p:spPr>
      </p:pic>
      <p:sp>
        <p:nvSpPr>
          <p:cNvPr id="16" name="Text Placeholder 5"/>
          <p:cNvSpPr txBox="1">
            <a:spLocks/>
          </p:cNvSpPr>
          <p:nvPr userDrawn="1"/>
        </p:nvSpPr>
        <p:spPr>
          <a:xfrm>
            <a:off x="2769080" y="6480371"/>
            <a:ext cx="5986350" cy="368298"/>
          </a:xfrm>
          <a:prstGeom prst="rect">
            <a:avLst/>
          </a:prstGeom>
        </p:spPr>
        <p:txBody>
          <a:bodyPr anchor="ctr"/>
          <a:lstStyle>
            <a:defPPr marR="0" lvl="0" algn="l" rtl="0">
              <a:lnSpc>
                <a:spcPct val="100000"/>
              </a:lnSpc>
              <a:spcBef>
                <a:spcPts val="0"/>
              </a:spcBef>
              <a:spcAft>
                <a:spcPts val="0"/>
              </a:spcAft>
            </a:defPPr>
            <a:lvl1pPr marL="255588" marR="0" lvl="0" indent="-255588" algn="l" rtl="0">
              <a:lnSpc>
                <a:spcPct val="100000"/>
              </a:lnSpc>
              <a:spcBef>
                <a:spcPts val="0"/>
              </a:spcBef>
              <a:spcAft>
                <a:spcPts val="0"/>
              </a:spcAft>
              <a:buNone/>
              <a:defRPr sz="2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r>
              <a:rPr lang="en-US" altLang="en-US" sz="1200" dirty="0">
                <a:solidFill>
                  <a:schemeClr val="tx1"/>
                </a:solidFill>
                <a:latin typeface="Verdana"/>
                <a:ea typeface="Verdana" panose="020B0604030504040204" pitchFamily="34" charset="0"/>
                <a:cs typeface="Verdana" panose="020B0604030504040204" pitchFamily="34" charset="0"/>
              </a:rPr>
              <a:t>Copyright © 2020, 2016, 2013 Pearson Education, Inc. All Rights Reserved</a:t>
            </a:r>
          </a:p>
        </p:txBody>
      </p:sp>
    </p:spTree>
  </p:cSld>
  <p:clrMap bg1="lt1" tx1="dk1" bg2="dk2" tx2="lt2" accent1="accent1" accent2="accent2" accent3="accent3" accent4="accent4" accent5="accent5" accent6="accent6" hlink="hlink" folHlink="folHlink"/>
  <p:sldLayoutIdLst>
    <p:sldLayoutId id="214748367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666" r:id="rId10"/>
    <p:sldLayoutId id="2147483665" r:id="rId11"/>
    <p:sldLayoutId id="2147483651" r:id="rId12"/>
    <p:sldLayoutId id="2147483654" r:id="rId13"/>
    <p:sldLayoutId id="2147483655" r:id="rId14"/>
    <p:sldLayoutId id="2147483656"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3600" b="0" i="0" u="none" strike="noStrike" cap="none">
          <a:solidFill>
            <a:srgbClr val="000000"/>
          </a:solidFill>
          <a:latin typeface="+mj-lt"/>
          <a:ea typeface="Arial"/>
          <a:cs typeface="Arial"/>
          <a:sym typeface="Arial"/>
        </a:defRPr>
      </a:lvl1pPr>
    </p:titleStyle>
    <p:bodyStyle>
      <a:defPPr marR="0" lvl="0" algn="l" rtl="0">
        <a:lnSpc>
          <a:spcPct val="100000"/>
        </a:lnSpc>
        <a:spcBef>
          <a:spcPts val="0"/>
        </a:spcBef>
        <a:spcAft>
          <a:spcPts val="0"/>
        </a:spcAft>
      </a:defPPr>
      <a:lvl1pPr marL="255588" marR="0" lvl="0" indent="-255588" algn="l" rtl="0">
        <a:lnSpc>
          <a:spcPct val="100000"/>
        </a:lnSpc>
        <a:spcBef>
          <a:spcPts val="0"/>
        </a:spcBef>
        <a:spcAft>
          <a:spcPts val="0"/>
        </a:spcAft>
        <a:buNone/>
        <a:defRPr sz="2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dirty="0">
              <a:solidFill>
                <a:schemeClr val="lt1"/>
              </a:solidFill>
              <a:latin typeface="Arial"/>
              <a:ea typeface="Arial"/>
              <a:cs typeface="Arial"/>
              <a:sym typeface="Arial"/>
            </a:endParaRPr>
          </a:p>
        </p:txBody>
      </p:sp>
      <p:pic>
        <p:nvPicPr>
          <p:cNvPr id="15" name="Shape 15" descr="Pearson Logo"/>
          <p:cNvPicPr preferRelativeResize="0"/>
          <p:nvPr/>
        </p:nvPicPr>
        <p:blipFill rotWithShape="1">
          <a:blip r:embed="rId5">
            <a:alphaModFix/>
          </a:blip>
          <a:srcRect/>
          <a:stretch/>
        </p:blipFill>
        <p:spPr>
          <a:xfrm>
            <a:off x="443972" y="6429709"/>
            <a:ext cx="917999" cy="279914"/>
          </a:xfrm>
          <a:prstGeom prst="rect">
            <a:avLst/>
          </a:prstGeom>
          <a:noFill/>
          <a:ln>
            <a:noFill/>
          </a:ln>
        </p:spPr>
      </p:pic>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93" r:id="rId2"/>
    <p:sldLayoutId id="214748370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3600" b="0" i="0" u="none" strike="noStrike" cap="none">
          <a:solidFill>
            <a:srgbClr val="000000"/>
          </a:solidFill>
          <a:latin typeface="+mj-lt"/>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0"/>
            <a:ext cx="8229600" cy="658311"/>
          </a:xfrm>
        </p:spPr>
        <p:txBody>
          <a:bodyPr anchor="ctr"/>
          <a:lstStyle/>
          <a:p>
            <a:r>
              <a:rPr lang="en-IN" sz="3000" dirty="0">
                <a:latin typeface="+mj-lt"/>
              </a:rPr>
              <a:t>Using Educational Psychology in Teaching</a:t>
            </a:r>
            <a:endParaRPr lang="en-US" altLang="en-US" sz="3000" dirty="0">
              <a:solidFill>
                <a:schemeClr val="tx2"/>
              </a:solidFill>
              <a:latin typeface="+mj-lt"/>
              <a:cs typeface="Times New Roman" panose="02020603050405020304" pitchFamily="18" charset="0"/>
            </a:endParaRPr>
          </a:p>
        </p:txBody>
      </p:sp>
      <p:sp>
        <p:nvSpPr>
          <p:cNvPr id="5" name="Text Placeholder 4"/>
          <p:cNvSpPr>
            <a:spLocks noGrp="1"/>
          </p:cNvSpPr>
          <p:nvPr>
            <p:ph type="body" idx="3"/>
          </p:nvPr>
        </p:nvSpPr>
        <p:spPr>
          <a:xfrm>
            <a:off x="534256" y="1000357"/>
            <a:ext cx="6796355" cy="1121433"/>
          </a:xfrm>
        </p:spPr>
        <p:txBody>
          <a:bodyPr/>
          <a:lstStyle/>
          <a:p>
            <a:pPr>
              <a:spcBef>
                <a:spcPct val="0"/>
              </a:spcBef>
              <a:buClrTx/>
            </a:pPr>
            <a:r>
              <a:rPr lang="en-US" altLang="en-US" b="1" dirty="0">
                <a:latin typeface="+mn-lt"/>
                <a:ea typeface="Segoe UI Symbol" panose="020B0502040204020203" pitchFamily="34" charset="0"/>
              </a:rPr>
              <a:t>Chapter 5: </a:t>
            </a:r>
            <a:r>
              <a:rPr lang="en-US" altLang="en-US" b="1" dirty="0">
                <a:latin typeface="+mn-lt"/>
              </a:rPr>
              <a:t>Learners with Exceptionalities</a:t>
            </a:r>
          </a:p>
        </p:txBody>
      </p:sp>
      <p:sp>
        <p:nvSpPr>
          <p:cNvPr id="7" name="TextBox 6"/>
          <p:cNvSpPr txBox="1"/>
          <p:nvPr/>
        </p:nvSpPr>
        <p:spPr>
          <a:xfrm>
            <a:off x="359306" y="5857643"/>
            <a:ext cx="6796355" cy="369332"/>
          </a:xfrm>
          <a:prstGeom prst="rect">
            <a:avLst/>
          </a:prstGeom>
          <a:noFill/>
        </p:spPr>
        <p:txBody>
          <a:bodyPr wrap="square" rtlCol="0">
            <a:spAutoFit/>
          </a:bodyPr>
          <a:lstStyle/>
          <a:p>
            <a:pPr>
              <a:defRPr/>
            </a:pPr>
            <a:r>
              <a:rPr lang="en-US" altLang="en-US" sz="1800" dirty="0">
                <a:latin typeface="+mn-lt"/>
              </a:rPr>
              <a:t>Developed by: Paul Eggen, University of North Florida</a:t>
            </a:r>
          </a:p>
        </p:txBody>
      </p:sp>
      <p:sp>
        <p:nvSpPr>
          <p:cNvPr id="6" name="Text Placeholder 5"/>
          <p:cNvSpPr>
            <a:spLocks noGrp="1"/>
          </p:cNvSpPr>
          <p:nvPr>
            <p:ph type="body" idx="13"/>
          </p:nvPr>
        </p:nvSpPr>
        <p:spPr>
          <a:xfrm>
            <a:off x="2769080" y="6480371"/>
            <a:ext cx="5986350" cy="368298"/>
          </a:xfrm>
        </p:spPr>
        <p:txBody>
          <a:bodyPr anchor="ctr"/>
          <a:lstStyle/>
          <a:p>
            <a:r>
              <a:rPr lang="en-US" altLang="en-US" sz="1200" dirty="0">
                <a:solidFill>
                  <a:schemeClr val="tx1"/>
                </a:solidFill>
                <a:latin typeface="Verdana"/>
                <a:ea typeface="Verdana" panose="020B0604030504040204" pitchFamily="34" charset="0"/>
                <a:cs typeface="Verdana" panose="020B0604030504040204" pitchFamily="34" charset="0"/>
              </a:rPr>
              <a:t>Copyright © 2020, 2016, 2013 Pearson Education, Inc. All Rights Reserved</a:t>
            </a:r>
          </a:p>
        </p:txBody>
      </p:sp>
    </p:spTree>
    <p:extLst>
      <p:ext uri="{BB962C8B-B14F-4D97-AF65-F5344CB8AC3E}">
        <p14:creationId xmlns:p14="http://schemas.microsoft.com/office/powerpoint/2010/main" val="1212819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400" dirty="0"/>
              <a:t>Applying Gardner’s Theory in Classrooms</a:t>
            </a:r>
            <a:endParaRPr lang="en-IN" sz="3400" dirty="0"/>
          </a:p>
        </p:txBody>
      </p:sp>
      <p:sp>
        <p:nvSpPr>
          <p:cNvPr id="7" name="Content Placeholder 6"/>
          <p:cNvSpPr>
            <a:spLocks noGrp="1"/>
          </p:cNvSpPr>
          <p:nvPr>
            <p:ph sz="quarter" idx="13"/>
          </p:nvPr>
        </p:nvSpPr>
        <p:spPr>
          <a:xfrm>
            <a:off x="457199" y="1556326"/>
            <a:ext cx="8418577" cy="4752399"/>
          </a:xfrm>
        </p:spPr>
        <p:txBody>
          <a:bodyPr/>
          <a:lstStyle/>
          <a:p>
            <a:pPr marL="0" indent="0">
              <a:spcBef>
                <a:spcPts val="1000"/>
              </a:spcBef>
              <a:buFont typeface="Times" pitchFamily="-84" charset="0"/>
              <a:buNone/>
              <a:defRPr/>
            </a:pPr>
            <a:r>
              <a:rPr lang="en-US" dirty="0"/>
              <a:t>How might we capitalize on Gardner’s theory to increase learning for all our students?</a:t>
            </a:r>
          </a:p>
          <a:p>
            <a:pPr marL="0" indent="0">
              <a:spcBef>
                <a:spcPts val="1000"/>
              </a:spcBef>
              <a:buFont typeface="Times" pitchFamily="-84" charset="0"/>
              <a:buNone/>
              <a:defRPr/>
            </a:pPr>
            <a:r>
              <a:rPr lang="en-US" dirty="0"/>
              <a:t>Present content in ways that capitalize on as many different intelligences as possible</a:t>
            </a:r>
            <a:endParaRPr lang="en-US" i="1" dirty="0"/>
          </a:p>
          <a:p>
            <a:pPr marL="0" indent="0">
              <a:spcBef>
                <a:spcPts val="1000"/>
              </a:spcBef>
              <a:buFont typeface="Times" pitchFamily="-84" charset="0"/>
              <a:buNone/>
              <a:defRPr/>
            </a:pPr>
            <a:r>
              <a:rPr lang="en-US" b="1" dirty="0"/>
              <a:t>Examples:</a:t>
            </a:r>
          </a:p>
          <a:p>
            <a:pPr>
              <a:spcBef>
                <a:spcPts val="1000"/>
              </a:spcBef>
              <a:defRPr/>
            </a:pPr>
            <a:r>
              <a:rPr lang="en-US" dirty="0"/>
              <a:t>To develop </a:t>
            </a:r>
            <a:r>
              <a:rPr lang="en-US" b="1" dirty="0"/>
              <a:t>interpersonal intelligence</a:t>
            </a:r>
            <a:r>
              <a:rPr lang="en-US" i="1" dirty="0"/>
              <a:t> </a:t>
            </a:r>
            <a:r>
              <a:rPr lang="en-US" dirty="0"/>
              <a:t>we might use cooperative learning.</a:t>
            </a:r>
          </a:p>
          <a:p>
            <a:pPr>
              <a:spcBef>
                <a:spcPts val="1000"/>
              </a:spcBef>
              <a:defRPr/>
            </a:pPr>
            <a:r>
              <a:rPr lang="en-US" dirty="0"/>
              <a:t>To develop </a:t>
            </a:r>
            <a:r>
              <a:rPr lang="en-US" b="1" dirty="0"/>
              <a:t>linguistic intelligence</a:t>
            </a:r>
            <a:r>
              <a:rPr lang="en-US" i="1" dirty="0"/>
              <a:t> </a:t>
            </a:r>
            <a:r>
              <a:rPr lang="en-US" dirty="0"/>
              <a:t>we can encourage students to put their thoughts into words.</a:t>
            </a:r>
          </a:p>
          <a:p>
            <a:pPr>
              <a:spcBef>
                <a:spcPts val="1000"/>
              </a:spcBef>
              <a:defRPr/>
            </a:pPr>
            <a:r>
              <a:rPr lang="en-US" dirty="0"/>
              <a:t>To develop </a:t>
            </a:r>
            <a:r>
              <a:rPr lang="en-US" b="1" dirty="0"/>
              <a:t>logical-mathematical intelligence</a:t>
            </a:r>
            <a:r>
              <a:rPr lang="en-US" i="1" dirty="0"/>
              <a:t> </a:t>
            </a:r>
            <a:r>
              <a:rPr lang="en-US" dirty="0"/>
              <a:t>we can have students practice defending their ideas with evidence.</a:t>
            </a:r>
          </a:p>
        </p:txBody>
      </p:sp>
    </p:spTree>
    <p:extLst>
      <p:ext uri="{BB962C8B-B14F-4D97-AF65-F5344CB8AC3E}">
        <p14:creationId xmlns:p14="http://schemas.microsoft.com/office/powerpoint/2010/main" val="2050499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1"/>
            <a:ext cx="7988060" cy="1097279"/>
          </a:xfrm>
        </p:spPr>
        <p:txBody>
          <a:bodyPr/>
          <a:lstStyle/>
          <a:p>
            <a:r>
              <a:rPr lang="en-US" sz="3400" dirty="0"/>
              <a:t>Sternberg’s Dimensions of Intelligence </a:t>
            </a:r>
            <a:r>
              <a:rPr lang="en-US" sz="2000" b="0" dirty="0"/>
              <a:t>(1 of 2)</a:t>
            </a:r>
            <a:endParaRPr lang="en-IN" sz="2000" b="0" dirty="0"/>
          </a:p>
        </p:txBody>
      </p:sp>
      <p:sp>
        <p:nvSpPr>
          <p:cNvPr id="4" name="Content Placeholder 3"/>
          <p:cNvSpPr>
            <a:spLocks noGrp="1"/>
          </p:cNvSpPr>
          <p:nvPr>
            <p:ph sz="quarter" idx="13"/>
          </p:nvPr>
        </p:nvSpPr>
        <p:spPr>
          <a:xfrm>
            <a:off x="457200" y="1556327"/>
            <a:ext cx="8229600" cy="1223449"/>
          </a:xfrm>
        </p:spPr>
        <p:txBody>
          <a:bodyPr/>
          <a:lstStyle/>
          <a:p>
            <a:pPr marL="0" indent="0">
              <a:spcBef>
                <a:spcPts val="0"/>
              </a:spcBef>
              <a:buFont typeface="Times" pitchFamily="-84" charset="0"/>
              <a:buNone/>
              <a:defRPr/>
            </a:pPr>
            <a:r>
              <a:rPr lang="en-US" sz="2200" b="1" dirty="0"/>
              <a:t>Analytical</a:t>
            </a:r>
          </a:p>
          <a:p>
            <a:pPr>
              <a:spcBef>
                <a:spcPts val="1000"/>
              </a:spcBef>
              <a:defRPr/>
            </a:pPr>
            <a:r>
              <a:rPr lang="en-US" sz="2200" dirty="0"/>
              <a:t>Similar to traditional definitions of intelligence and used in thinking and problem solving</a:t>
            </a:r>
          </a:p>
        </p:txBody>
      </p:sp>
      <p:sp>
        <p:nvSpPr>
          <p:cNvPr id="5" name="Content Placeholder 4"/>
          <p:cNvSpPr>
            <a:spLocks noGrp="1"/>
          </p:cNvSpPr>
          <p:nvPr>
            <p:ph sz="quarter" idx="14"/>
          </p:nvPr>
        </p:nvSpPr>
        <p:spPr>
          <a:xfrm>
            <a:off x="457200" y="2917144"/>
            <a:ext cx="8229600" cy="1350055"/>
          </a:xfrm>
        </p:spPr>
        <p:txBody>
          <a:bodyPr/>
          <a:lstStyle/>
          <a:p>
            <a:pPr marL="0" indent="0">
              <a:spcBef>
                <a:spcPts val="0"/>
              </a:spcBef>
              <a:buFont typeface="Times" pitchFamily="-84" charset="0"/>
              <a:buNone/>
              <a:defRPr/>
            </a:pPr>
            <a:r>
              <a:rPr lang="en-US" sz="2200" b="1" dirty="0"/>
              <a:t>Creative (or experiential)</a:t>
            </a:r>
          </a:p>
          <a:p>
            <a:pPr>
              <a:spcBef>
                <a:spcPts val="1000"/>
              </a:spcBef>
              <a:defRPr/>
            </a:pPr>
            <a:r>
              <a:rPr lang="en-US" sz="2200" dirty="0"/>
              <a:t>The ability to deal effectively with novel situations</a:t>
            </a:r>
          </a:p>
          <a:p>
            <a:pPr>
              <a:spcBef>
                <a:spcPts val="1000"/>
              </a:spcBef>
              <a:defRPr/>
            </a:pPr>
            <a:r>
              <a:rPr lang="en-US" sz="2200" dirty="0"/>
              <a:t>The ability to solve familiar problems efficiently</a:t>
            </a:r>
          </a:p>
        </p:txBody>
      </p:sp>
      <p:sp>
        <p:nvSpPr>
          <p:cNvPr id="6" name="Content Placeholder 5"/>
          <p:cNvSpPr>
            <a:spLocks noGrp="1"/>
          </p:cNvSpPr>
          <p:nvPr>
            <p:ph sz="quarter" idx="15"/>
          </p:nvPr>
        </p:nvSpPr>
        <p:spPr>
          <a:xfrm>
            <a:off x="457200" y="4370172"/>
            <a:ext cx="8229600" cy="2030628"/>
          </a:xfrm>
        </p:spPr>
        <p:txBody>
          <a:bodyPr/>
          <a:lstStyle/>
          <a:p>
            <a:pPr marL="0" indent="0">
              <a:spcBef>
                <a:spcPts val="0"/>
              </a:spcBef>
              <a:buFont typeface="Times" pitchFamily="-84" charset="0"/>
              <a:buNone/>
              <a:defRPr/>
            </a:pPr>
            <a:r>
              <a:rPr lang="en-US" sz="2200" b="1" dirty="0"/>
              <a:t>Practical (or contextual)</a:t>
            </a:r>
          </a:p>
          <a:p>
            <a:pPr>
              <a:spcBef>
                <a:spcPts val="1000"/>
              </a:spcBef>
              <a:defRPr/>
            </a:pPr>
            <a:r>
              <a:rPr lang="en-US" sz="2200" dirty="0"/>
              <a:t>The ability to effectively accommodate environmental demands</a:t>
            </a:r>
          </a:p>
          <a:p>
            <a:pPr>
              <a:spcBef>
                <a:spcPts val="1000"/>
              </a:spcBef>
              <a:defRPr/>
            </a:pPr>
            <a:r>
              <a:rPr lang="en-US" sz="2200" dirty="0"/>
              <a:t>Intelligent behavior involves adapting to the environment, changing the environment if adaptation isn’t effective, or selecting a better environment if necessary.</a:t>
            </a:r>
          </a:p>
        </p:txBody>
      </p:sp>
    </p:spTree>
    <p:extLst>
      <p:ext uri="{BB962C8B-B14F-4D97-AF65-F5344CB8AC3E}">
        <p14:creationId xmlns:p14="http://schemas.microsoft.com/office/powerpoint/2010/main" val="1196048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1"/>
            <a:ext cx="7919049" cy="1097279"/>
          </a:xfrm>
        </p:spPr>
        <p:txBody>
          <a:bodyPr/>
          <a:lstStyle/>
          <a:p>
            <a:r>
              <a:rPr lang="en-US" sz="3400" dirty="0"/>
              <a:t>Sternberg’s Dimensions of Intelligence </a:t>
            </a:r>
            <a:r>
              <a:rPr lang="en-US" sz="2000" b="0" dirty="0"/>
              <a:t>(2 of 2)</a:t>
            </a:r>
            <a:endParaRPr lang="en-IN" sz="2000" dirty="0"/>
          </a:p>
        </p:txBody>
      </p:sp>
      <p:sp>
        <p:nvSpPr>
          <p:cNvPr id="6" name="Content Placeholder 5"/>
          <p:cNvSpPr>
            <a:spLocks noGrp="1"/>
          </p:cNvSpPr>
          <p:nvPr>
            <p:ph sz="quarter" idx="13"/>
          </p:nvPr>
        </p:nvSpPr>
        <p:spPr/>
        <p:txBody>
          <a:bodyPr/>
          <a:lstStyle/>
          <a:p>
            <a:pPr>
              <a:defRPr/>
            </a:pPr>
            <a:r>
              <a:rPr lang="en-US" dirty="0"/>
              <a:t>The key to intelligent behavior is to use each of these dimensions to solve problems in the real world.</a:t>
            </a:r>
          </a:p>
          <a:p>
            <a:pPr>
              <a:defRPr/>
            </a:pPr>
            <a:r>
              <a:rPr lang="en-US" dirty="0"/>
              <a:t>Sternberg’s emphasis on the creative and practical aspects of intelligence sets his theory apart from others.</a:t>
            </a:r>
          </a:p>
          <a:p>
            <a:pPr>
              <a:defRPr/>
            </a:pPr>
            <a:r>
              <a:rPr lang="en-US" dirty="0"/>
              <a:t>He sees functioning effectively in the real world as intelligent behavior.</a:t>
            </a:r>
          </a:p>
          <a:p>
            <a:pPr>
              <a:defRPr/>
            </a:pPr>
            <a:r>
              <a:rPr lang="en-US" dirty="0"/>
              <a:t>Because of the emphasis on functioning in the real world, he believes that individuals considered intelligent in one setting or culture may be viewed as unintelligent in another.</a:t>
            </a:r>
          </a:p>
        </p:txBody>
      </p:sp>
    </p:spTree>
    <p:extLst>
      <p:ext uri="{BB962C8B-B14F-4D97-AF65-F5344CB8AC3E}">
        <p14:creationId xmlns:p14="http://schemas.microsoft.com/office/powerpoint/2010/main" val="2014773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Applying Analytic, Creative, and Practical Thinking in Math</a:t>
            </a:r>
            <a:endParaRPr lang="en-IN" sz="3400" dirty="0"/>
          </a:p>
        </p:txBody>
      </p:sp>
      <p:sp>
        <p:nvSpPr>
          <p:cNvPr id="4" name="Content Placeholder 3"/>
          <p:cNvSpPr>
            <a:spLocks noGrp="1"/>
          </p:cNvSpPr>
          <p:nvPr>
            <p:ph sz="quarter" idx="13"/>
          </p:nvPr>
        </p:nvSpPr>
        <p:spPr>
          <a:xfrm>
            <a:off x="457200" y="1556327"/>
            <a:ext cx="8229600" cy="1782097"/>
          </a:xfrm>
        </p:spPr>
        <p:txBody>
          <a:bodyPr/>
          <a:lstStyle/>
          <a:p>
            <a:pPr marL="0" indent="0">
              <a:spcBef>
                <a:spcPts val="0"/>
              </a:spcBef>
              <a:buFont typeface="Times" pitchFamily="-84" charset="0"/>
              <a:buNone/>
              <a:defRPr/>
            </a:pPr>
            <a:r>
              <a:rPr lang="en-US" sz="2200" b="1" dirty="0"/>
              <a:t>Analytic:</a:t>
            </a:r>
          </a:p>
          <a:p>
            <a:pPr>
              <a:defRPr/>
            </a:pPr>
            <a:r>
              <a:rPr lang="en-US" sz="2200" dirty="0"/>
              <a:t>Suppose we have the number 240.5966.</a:t>
            </a:r>
          </a:p>
          <a:p>
            <a:pPr>
              <a:defRPr/>
            </a:pPr>
            <a:r>
              <a:rPr lang="en-US" sz="2200" dirty="0"/>
              <a:t>What would the number be if we rounded it to hundredths? To tenths? To whole numbers?</a:t>
            </a:r>
          </a:p>
        </p:txBody>
      </p:sp>
      <p:sp>
        <p:nvSpPr>
          <p:cNvPr id="5" name="Content Placeholder 4"/>
          <p:cNvSpPr>
            <a:spLocks noGrp="1"/>
          </p:cNvSpPr>
          <p:nvPr>
            <p:ph sz="quarter" idx="14"/>
          </p:nvPr>
        </p:nvSpPr>
        <p:spPr>
          <a:xfrm>
            <a:off x="457200" y="3521304"/>
            <a:ext cx="8229600" cy="928775"/>
          </a:xfrm>
        </p:spPr>
        <p:txBody>
          <a:bodyPr/>
          <a:lstStyle/>
          <a:p>
            <a:pPr marL="0" indent="0">
              <a:spcBef>
                <a:spcPts val="0"/>
              </a:spcBef>
              <a:buFont typeface="Times" pitchFamily="-84" charset="0"/>
              <a:buNone/>
              <a:defRPr/>
            </a:pPr>
            <a:r>
              <a:rPr lang="en-US" sz="2200" b="1" dirty="0"/>
              <a:t>Practical:</a:t>
            </a:r>
          </a:p>
          <a:p>
            <a:pPr>
              <a:defRPr/>
            </a:pPr>
            <a:r>
              <a:rPr lang="en-US" sz="2200" dirty="0"/>
              <a:t>Why is the ability to round off numbers important in our lives?</a:t>
            </a:r>
          </a:p>
        </p:txBody>
      </p:sp>
      <p:sp>
        <p:nvSpPr>
          <p:cNvPr id="6" name="Content Placeholder 5"/>
          <p:cNvSpPr>
            <a:spLocks noGrp="1"/>
          </p:cNvSpPr>
          <p:nvPr>
            <p:ph sz="quarter" idx="15"/>
          </p:nvPr>
        </p:nvSpPr>
        <p:spPr>
          <a:xfrm>
            <a:off x="457200" y="4601819"/>
            <a:ext cx="8229600" cy="1774597"/>
          </a:xfrm>
        </p:spPr>
        <p:txBody>
          <a:bodyPr/>
          <a:lstStyle/>
          <a:p>
            <a:pPr marL="0" indent="0">
              <a:spcBef>
                <a:spcPts val="0"/>
              </a:spcBef>
              <a:buFont typeface="Times" pitchFamily="-84" charset="0"/>
              <a:buNone/>
              <a:defRPr/>
            </a:pPr>
            <a:r>
              <a:rPr lang="en-US" sz="2200" b="1" dirty="0"/>
              <a:t>Creative:</a:t>
            </a:r>
          </a:p>
          <a:p>
            <a:pPr>
              <a:defRPr/>
            </a:pPr>
            <a:r>
              <a:rPr lang="en-US" sz="2200" dirty="0"/>
              <a:t>Suppose we lived in a world where rounding off numbers was impossible.</a:t>
            </a:r>
          </a:p>
          <a:p>
            <a:pPr>
              <a:defRPr/>
            </a:pPr>
            <a:r>
              <a:rPr lang="en-US" sz="2200" dirty="0"/>
              <a:t>How would our lives be changed?</a:t>
            </a:r>
          </a:p>
        </p:txBody>
      </p:sp>
    </p:spTree>
    <p:extLst>
      <p:ext uri="{BB962C8B-B14F-4D97-AF65-F5344CB8AC3E}">
        <p14:creationId xmlns:p14="http://schemas.microsoft.com/office/powerpoint/2010/main" val="3301755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Applying Analytic, Creative, and Practical Thinking in Language Arts</a:t>
            </a:r>
            <a:endParaRPr lang="en-IN" sz="3400" dirty="0"/>
          </a:p>
        </p:txBody>
      </p:sp>
      <p:sp>
        <p:nvSpPr>
          <p:cNvPr id="3" name="Content Placeholder 2"/>
          <p:cNvSpPr>
            <a:spLocks noGrp="1"/>
          </p:cNvSpPr>
          <p:nvPr>
            <p:ph sz="quarter" idx="13"/>
          </p:nvPr>
        </p:nvSpPr>
        <p:spPr>
          <a:xfrm>
            <a:off x="457200" y="1556328"/>
            <a:ext cx="8229600" cy="991800"/>
          </a:xfrm>
        </p:spPr>
        <p:txBody>
          <a:bodyPr/>
          <a:lstStyle/>
          <a:p>
            <a:pPr marL="0" indent="0">
              <a:spcBef>
                <a:spcPts val="0"/>
              </a:spcBef>
              <a:buFont typeface="Times" pitchFamily="-84" charset="0"/>
              <a:buNone/>
              <a:defRPr/>
            </a:pPr>
            <a:r>
              <a:rPr lang="en-US" b="1" dirty="0"/>
              <a:t>Analytical:</a:t>
            </a:r>
          </a:p>
          <a:p>
            <a:pPr>
              <a:defRPr/>
            </a:pPr>
            <a:r>
              <a:rPr lang="en-US" dirty="0"/>
              <a:t>Why is </a:t>
            </a:r>
            <a:r>
              <a:rPr lang="en-US" b="1" dirty="0"/>
              <a:t>The Old Man and the Sea</a:t>
            </a:r>
            <a:r>
              <a:rPr lang="en-US" i="1" dirty="0"/>
              <a:t> </a:t>
            </a:r>
            <a:r>
              <a:rPr lang="en-US" dirty="0"/>
              <a:t>considered a classic?</a:t>
            </a:r>
          </a:p>
        </p:txBody>
      </p:sp>
      <p:sp>
        <p:nvSpPr>
          <p:cNvPr id="4" name="Content Placeholder 3"/>
          <p:cNvSpPr>
            <a:spLocks noGrp="1"/>
          </p:cNvSpPr>
          <p:nvPr>
            <p:ph sz="quarter" idx="14"/>
          </p:nvPr>
        </p:nvSpPr>
        <p:spPr>
          <a:xfrm>
            <a:off x="457200" y="2774634"/>
            <a:ext cx="8229600" cy="1346262"/>
          </a:xfrm>
        </p:spPr>
        <p:txBody>
          <a:bodyPr/>
          <a:lstStyle/>
          <a:p>
            <a:pPr marL="0" indent="0">
              <a:spcBef>
                <a:spcPts val="0"/>
              </a:spcBef>
              <a:buFont typeface="Times" pitchFamily="-84" charset="0"/>
              <a:buNone/>
              <a:defRPr/>
            </a:pPr>
            <a:r>
              <a:rPr lang="en-US" b="1" dirty="0"/>
              <a:t>Practical:</a:t>
            </a:r>
          </a:p>
          <a:p>
            <a:pPr>
              <a:defRPr/>
            </a:pPr>
            <a:r>
              <a:rPr lang="en-US" dirty="0"/>
              <a:t>What lessons for life are often offered in what is considered to be great literature?</a:t>
            </a:r>
          </a:p>
        </p:txBody>
      </p:sp>
      <p:sp>
        <p:nvSpPr>
          <p:cNvPr id="5" name="Content Placeholder 4"/>
          <p:cNvSpPr>
            <a:spLocks noGrp="1"/>
          </p:cNvSpPr>
          <p:nvPr>
            <p:ph sz="quarter" idx="15"/>
          </p:nvPr>
        </p:nvSpPr>
        <p:spPr>
          <a:xfrm>
            <a:off x="457200" y="4271368"/>
            <a:ext cx="8229600" cy="1434488"/>
          </a:xfrm>
        </p:spPr>
        <p:txBody>
          <a:bodyPr/>
          <a:lstStyle/>
          <a:p>
            <a:pPr marL="0" indent="0">
              <a:spcBef>
                <a:spcPts val="0"/>
              </a:spcBef>
              <a:buFont typeface="Times" pitchFamily="-84" charset="0"/>
              <a:buNone/>
              <a:defRPr/>
            </a:pPr>
            <a:r>
              <a:rPr lang="en-US" b="1" dirty="0"/>
              <a:t>Creative:</a:t>
            </a:r>
          </a:p>
          <a:p>
            <a:pPr>
              <a:defRPr/>
            </a:pPr>
            <a:r>
              <a:rPr lang="en-US" dirty="0"/>
              <a:t>Write a short story that is consistent with the theme of The </a:t>
            </a:r>
            <a:r>
              <a:rPr lang="en-US" b="1" dirty="0"/>
              <a:t>Old Man and the Sea.</a:t>
            </a:r>
            <a:endParaRPr lang="en-US" i="1" dirty="0"/>
          </a:p>
        </p:txBody>
      </p:sp>
    </p:spTree>
    <p:extLst>
      <p:ext uri="{BB962C8B-B14F-4D97-AF65-F5344CB8AC3E}">
        <p14:creationId xmlns:p14="http://schemas.microsoft.com/office/powerpoint/2010/main" val="1174228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Ability Grouping </a:t>
            </a:r>
            <a:r>
              <a:rPr lang="en-US" sz="2000" b="0" dirty="0"/>
              <a:t>(1 of 2)</a:t>
            </a:r>
            <a:endParaRPr lang="en-IN" sz="2000" b="0" dirty="0"/>
          </a:p>
        </p:txBody>
      </p:sp>
      <p:sp>
        <p:nvSpPr>
          <p:cNvPr id="7" name="Content Placeholder 6"/>
          <p:cNvSpPr>
            <a:spLocks noGrp="1"/>
          </p:cNvSpPr>
          <p:nvPr>
            <p:ph sz="quarter" idx="13"/>
          </p:nvPr>
        </p:nvSpPr>
        <p:spPr>
          <a:xfrm>
            <a:off x="457200" y="1556326"/>
            <a:ext cx="8229600" cy="2644737"/>
          </a:xfrm>
        </p:spPr>
        <p:txBody>
          <a:bodyPr/>
          <a:lstStyle/>
          <a:p>
            <a:pPr marL="0" indent="0">
              <a:spcBef>
                <a:spcPts val="0"/>
              </a:spcBef>
              <a:buFont typeface="Times" pitchFamily="-84" charset="0"/>
              <a:buNone/>
              <a:defRPr/>
            </a:pPr>
            <a:r>
              <a:rPr lang="en-US" sz="2200" b="1" dirty="0"/>
              <a:t>Between-class grouping</a:t>
            </a:r>
          </a:p>
          <a:p>
            <a:pPr>
              <a:spcBef>
                <a:spcPts val="600"/>
              </a:spcBef>
              <a:defRPr/>
            </a:pPr>
            <a:r>
              <a:rPr lang="en-US" sz="2200" dirty="0"/>
              <a:t>Common in elementary schools</a:t>
            </a:r>
          </a:p>
          <a:p>
            <a:pPr>
              <a:spcBef>
                <a:spcPts val="600"/>
              </a:spcBef>
              <a:defRPr/>
            </a:pPr>
            <a:r>
              <a:rPr lang="en-US" sz="2200" dirty="0"/>
              <a:t>Divides students in a certain grade into levels, such as high, standard, and low</a:t>
            </a:r>
          </a:p>
          <a:p>
            <a:pPr>
              <a:spcBef>
                <a:spcPts val="600"/>
              </a:spcBef>
              <a:defRPr/>
            </a:pPr>
            <a:r>
              <a:rPr lang="en-US" sz="2200" b="1" dirty="0"/>
              <a:t>Example:</a:t>
            </a:r>
            <a:r>
              <a:rPr lang="en-US" sz="2200" dirty="0"/>
              <a:t> A school with 75 third graders divides them into one class of high achievers, one of average, and a third of lower achievers.</a:t>
            </a:r>
          </a:p>
        </p:txBody>
      </p:sp>
      <p:sp>
        <p:nvSpPr>
          <p:cNvPr id="8" name="Content Placeholder 7"/>
          <p:cNvSpPr>
            <a:spLocks noGrp="1"/>
          </p:cNvSpPr>
          <p:nvPr>
            <p:ph sz="quarter" idx="14"/>
          </p:nvPr>
        </p:nvSpPr>
        <p:spPr>
          <a:xfrm>
            <a:off x="457200" y="4399946"/>
            <a:ext cx="8229600" cy="1957722"/>
          </a:xfrm>
        </p:spPr>
        <p:txBody>
          <a:bodyPr/>
          <a:lstStyle/>
          <a:p>
            <a:pPr marL="0" indent="0">
              <a:spcBef>
                <a:spcPts val="0"/>
              </a:spcBef>
              <a:buFont typeface="Times" pitchFamily="-84" charset="0"/>
              <a:buNone/>
              <a:defRPr/>
            </a:pPr>
            <a:r>
              <a:rPr lang="en-US" sz="2200" b="1" dirty="0"/>
              <a:t>Within-class grouping</a:t>
            </a:r>
          </a:p>
          <a:p>
            <a:pPr>
              <a:spcBef>
                <a:spcPts val="600"/>
              </a:spcBef>
              <a:defRPr/>
            </a:pPr>
            <a:r>
              <a:rPr lang="en-US" sz="2200" dirty="0"/>
              <a:t>Also common in elementary schools</a:t>
            </a:r>
          </a:p>
          <a:p>
            <a:pPr>
              <a:spcBef>
                <a:spcPts val="600"/>
              </a:spcBef>
              <a:defRPr/>
            </a:pPr>
            <a:r>
              <a:rPr lang="en-US" sz="2200" dirty="0"/>
              <a:t>Divides a class into subgroups based on test scores</a:t>
            </a:r>
          </a:p>
          <a:p>
            <a:pPr>
              <a:spcBef>
                <a:spcPts val="600"/>
              </a:spcBef>
              <a:defRPr/>
            </a:pPr>
            <a:r>
              <a:rPr lang="en-US" sz="2200" b="1" dirty="0"/>
              <a:t>Example:</a:t>
            </a:r>
            <a:r>
              <a:rPr lang="en-US" sz="2200" i="1" dirty="0"/>
              <a:t> </a:t>
            </a:r>
            <a:r>
              <a:rPr lang="en-US" sz="2200" dirty="0"/>
              <a:t>A fourth-grade teacher has three reading groups based on reading ability.</a:t>
            </a:r>
          </a:p>
        </p:txBody>
      </p:sp>
    </p:spTree>
    <p:extLst>
      <p:ext uri="{BB962C8B-B14F-4D97-AF65-F5344CB8AC3E}">
        <p14:creationId xmlns:p14="http://schemas.microsoft.com/office/powerpoint/2010/main" val="1980863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Ability Grouping </a:t>
            </a:r>
            <a:r>
              <a:rPr lang="en-US" sz="2000" b="0" dirty="0"/>
              <a:t>(2 of 2)</a:t>
            </a:r>
            <a:endParaRPr lang="en-IN" dirty="0"/>
          </a:p>
        </p:txBody>
      </p:sp>
      <p:sp>
        <p:nvSpPr>
          <p:cNvPr id="6" name="Content Placeholder 5"/>
          <p:cNvSpPr>
            <a:spLocks noGrp="1"/>
          </p:cNvSpPr>
          <p:nvPr>
            <p:ph sz="quarter" idx="13"/>
          </p:nvPr>
        </p:nvSpPr>
        <p:spPr>
          <a:xfrm>
            <a:off x="457200" y="1556326"/>
            <a:ext cx="8169215" cy="4434275"/>
          </a:xfrm>
        </p:spPr>
        <p:txBody>
          <a:bodyPr/>
          <a:lstStyle/>
          <a:p>
            <a:pPr marL="0" indent="0">
              <a:spcBef>
                <a:spcPts val="0"/>
              </a:spcBef>
              <a:buFont typeface="Times" pitchFamily="-84" charset="0"/>
              <a:buNone/>
              <a:defRPr/>
            </a:pPr>
            <a:r>
              <a:rPr lang="en-US" b="1" dirty="0"/>
              <a:t>Tracking</a:t>
            </a:r>
          </a:p>
          <a:p>
            <a:pPr>
              <a:defRPr/>
            </a:pPr>
            <a:r>
              <a:rPr lang="en-US" dirty="0"/>
              <a:t>Common in middle and high schools</a:t>
            </a:r>
          </a:p>
          <a:p>
            <a:pPr>
              <a:defRPr/>
            </a:pPr>
            <a:r>
              <a:rPr lang="en-US" dirty="0"/>
              <a:t>Places students in different curricula based on aptitude and achievement</a:t>
            </a:r>
          </a:p>
          <a:p>
            <a:pPr>
              <a:defRPr/>
            </a:pPr>
            <a:r>
              <a:rPr lang="en-US" b="1" dirty="0"/>
              <a:t>Example:</a:t>
            </a:r>
            <a:r>
              <a:rPr lang="en-US" dirty="0"/>
              <a:t> High-achieving students take advanced placement courses, and lower achievers take vocational or work-related courses.</a:t>
            </a:r>
          </a:p>
        </p:txBody>
      </p:sp>
    </p:spTree>
    <p:extLst>
      <p:ext uri="{BB962C8B-B14F-4D97-AF65-F5344CB8AC3E}">
        <p14:creationId xmlns:p14="http://schemas.microsoft.com/office/powerpoint/2010/main" val="27787133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Ability Grouping, Behavior, and Achievement </a:t>
            </a:r>
            <a:r>
              <a:rPr lang="en-US" sz="2000" b="0" dirty="0"/>
              <a:t>(1 of 2)</a:t>
            </a:r>
            <a:endParaRPr lang="en-IN" sz="2000" b="0" dirty="0"/>
          </a:p>
        </p:txBody>
      </p:sp>
      <p:sp>
        <p:nvSpPr>
          <p:cNvPr id="4" name="Content Placeholder 3"/>
          <p:cNvSpPr>
            <a:spLocks noGrp="1"/>
          </p:cNvSpPr>
          <p:nvPr>
            <p:ph sz="quarter" idx="13"/>
          </p:nvPr>
        </p:nvSpPr>
        <p:spPr>
          <a:xfrm>
            <a:off x="457200" y="1556327"/>
            <a:ext cx="8229600" cy="1488797"/>
          </a:xfrm>
        </p:spPr>
        <p:txBody>
          <a:bodyPr/>
          <a:lstStyle/>
          <a:p>
            <a:pPr marL="432000" indent="-432000">
              <a:buFont typeface="Times" pitchFamily="-84" charset="0"/>
              <a:buAutoNum type="arabicPeriod"/>
              <a:defRPr/>
            </a:pPr>
            <a:r>
              <a:rPr lang="en-US" dirty="0"/>
              <a:t>Learners labeled as low achievers are likely to achieve: a) more than, b) about as much as, or c) less than learners of comparable ability who are not labeled low achievers.</a:t>
            </a:r>
          </a:p>
        </p:txBody>
      </p:sp>
      <p:sp>
        <p:nvSpPr>
          <p:cNvPr id="5" name="Content Placeholder 4"/>
          <p:cNvSpPr>
            <a:spLocks noGrp="1"/>
          </p:cNvSpPr>
          <p:nvPr>
            <p:ph sz="quarter" idx="14"/>
          </p:nvPr>
        </p:nvSpPr>
        <p:spPr>
          <a:xfrm>
            <a:off x="457200" y="3140018"/>
            <a:ext cx="8229600" cy="819507"/>
          </a:xfrm>
        </p:spPr>
        <p:txBody>
          <a:bodyPr/>
          <a:lstStyle/>
          <a:p>
            <a:pPr marL="741600" lvl="1">
              <a:defRPr/>
            </a:pPr>
            <a:r>
              <a:rPr lang="en-US" dirty="0"/>
              <a:t>They achieve less than learners of comparable ability not labeled.</a:t>
            </a:r>
          </a:p>
        </p:txBody>
      </p:sp>
      <p:sp>
        <p:nvSpPr>
          <p:cNvPr id="6" name="Content Placeholder 5"/>
          <p:cNvSpPr>
            <a:spLocks noGrp="1"/>
          </p:cNvSpPr>
          <p:nvPr>
            <p:ph sz="quarter" idx="15"/>
          </p:nvPr>
        </p:nvSpPr>
        <p:spPr>
          <a:xfrm>
            <a:off x="457200" y="4149307"/>
            <a:ext cx="8229600" cy="1194218"/>
          </a:xfrm>
        </p:spPr>
        <p:txBody>
          <a:bodyPr/>
          <a:lstStyle/>
          <a:p>
            <a:pPr marL="432000" indent="-432000">
              <a:buFont typeface="Times" pitchFamily="-84" charset="0"/>
              <a:buAutoNum type="arabicPeriod" startAt="2"/>
              <a:defRPr/>
            </a:pPr>
            <a:r>
              <a:rPr lang="en-US" dirty="0"/>
              <a:t>Students in low ability groups tend to spend: a) more time, b) about the same amount of time, or c) less time in on-task behaviors than do students in high ability groups.</a:t>
            </a:r>
          </a:p>
        </p:txBody>
      </p:sp>
      <p:sp>
        <p:nvSpPr>
          <p:cNvPr id="7" name="Content Placeholder 6"/>
          <p:cNvSpPr>
            <a:spLocks noGrp="1"/>
          </p:cNvSpPr>
          <p:nvPr>
            <p:ph sz="quarter" idx="16"/>
          </p:nvPr>
        </p:nvSpPr>
        <p:spPr>
          <a:xfrm>
            <a:off x="457200" y="5448259"/>
            <a:ext cx="6848475" cy="434419"/>
          </a:xfrm>
        </p:spPr>
        <p:txBody>
          <a:bodyPr/>
          <a:lstStyle/>
          <a:p>
            <a:pPr marL="741600" lvl="1">
              <a:defRPr/>
            </a:pPr>
            <a:r>
              <a:rPr lang="en-US" dirty="0"/>
              <a:t>They spend less time in on-task behaviors.</a:t>
            </a:r>
          </a:p>
        </p:txBody>
      </p:sp>
    </p:spTree>
    <p:extLst>
      <p:ext uri="{BB962C8B-B14F-4D97-AF65-F5344CB8AC3E}">
        <p14:creationId xmlns:p14="http://schemas.microsoft.com/office/powerpoint/2010/main" val="3752399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Ability Grouping, Behavior, and Achievement </a:t>
            </a:r>
            <a:r>
              <a:rPr lang="en-US" sz="2000" b="0" dirty="0"/>
              <a:t>(2 of 2)</a:t>
            </a:r>
            <a:endParaRPr lang="en-IN" sz="2000" dirty="0"/>
          </a:p>
        </p:txBody>
      </p:sp>
      <p:sp>
        <p:nvSpPr>
          <p:cNvPr id="3" name="Content Placeholder 2"/>
          <p:cNvSpPr>
            <a:spLocks noGrp="1"/>
          </p:cNvSpPr>
          <p:nvPr>
            <p:ph sz="quarter" idx="13"/>
          </p:nvPr>
        </p:nvSpPr>
        <p:spPr>
          <a:xfrm>
            <a:off x="457200" y="1556327"/>
            <a:ext cx="8229600" cy="1868359"/>
          </a:xfrm>
        </p:spPr>
        <p:txBody>
          <a:bodyPr/>
          <a:lstStyle/>
          <a:p>
            <a:pPr marL="432000" indent="-432000">
              <a:buFont typeface="Times" pitchFamily="-84" charset="0"/>
              <a:buAutoNum type="arabicPeriod" startAt="3"/>
              <a:defRPr/>
            </a:pPr>
            <a:r>
              <a:rPr lang="en-US" dirty="0"/>
              <a:t>When teachers know a student is labeled a low achiever, they tend to provide: a) more academic support, b) about the same amount of academic support, or c) less academic support for this student than for a student not labeled as low-ability.</a:t>
            </a:r>
          </a:p>
        </p:txBody>
      </p:sp>
      <p:sp>
        <p:nvSpPr>
          <p:cNvPr id="4" name="Content Placeholder 3"/>
          <p:cNvSpPr>
            <a:spLocks noGrp="1"/>
          </p:cNvSpPr>
          <p:nvPr>
            <p:ph sz="quarter" idx="14"/>
          </p:nvPr>
        </p:nvSpPr>
        <p:spPr>
          <a:xfrm>
            <a:off x="457200" y="3493538"/>
            <a:ext cx="8229600" cy="776541"/>
          </a:xfrm>
        </p:spPr>
        <p:txBody>
          <a:bodyPr/>
          <a:lstStyle/>
          <a:p>
            <a:pPr marL="741600" lvl="1">
              <a:defRPr/>
            </a:pPr>
            <a:r>
              <a:rPr lang="en-US" dirty="0"/>
              <a:t>Teachers tend to provide less academic support to students labeled as low ability.</a:t>
            </a:r>
          </a:p>
        </p:txBody>
      </p:sp>
      <p:sp>
        <p:nvSpPr>
          <p:cNvPr id="5" name="Content Placeholder 4"/>
          <p:cNvSpPr>
            <a:spLocks noGrp="1"/>
          </p:cNvSpPr>
          <p:nvPr>
            <p:ph sz="quarter" idx="15"/>
          </p:nvPr>
        </p:nvSpPr>
        <p:spPr>
          <a:xfrm>
            <a:off x="457199" y="4494364"/>
            <a:ext cx="8572501" cy="764647"/>
          </a:xfrm>
        </p:spPr>
        <p:txBody>
          <a:bodyPr/>
          <a:lstStyle/>
          <a:p>
            <a:pPr marL="432000" indent="-432000">
              <a:buFont typeface="+mj-lt"/>
              <a:buAutoNum type="arabicPeriod" startAt="4"/>
            </a:pPr>
            <a:r>
              <a:rPr lang="en-US" dirty="0"/>
              <a:t>Absenteeism in low-ability groups is: a) lower, b) the same, or c) higher than absenteeism in high-ability groups.</a:t>
            </a:r>
            <a:endParaRPr lang="en-IN" dirty="0"/>
          </a:p>
        </p:txBody>
      </p:sp>
      <p:sp>
        <p:nvSpPr>
          <p:cNvPr id="6" name="Content Placeholder 5"/>
          <p:cNvSpPr>
            <a:spLocks noGrp="1"/>
          </p:cNvSpPr>
          <p:nvPr>
            <p:ph sz="quarter" idx="16"/>
          </p:nvPr>
        </p:nvSpPr>
        <p:spPr>
          <a:xfrm>
            <a:off x="457200" y="5379897"/>
            <a:ext cx="8232775" cy="796445"/>
          </a:xfrm>
        </p:spPr>
        <p:txBody>
          <a:bodyPr/>
          <a:lstStyle/>
          <a:p>
            <a:pPr marL="741600" lvl="1">
              <a:defRPr/>
            </a:pPr>
            <a:r>
              <a:rPr lang="en-US" dirty="0"/>
              <a:t>Absenteeism in low-ability groups is higher than the rates in high-ability groups.</a:t>
            </a:r>
          </a:p>
        </p:txBody>
      </p:sp>
    </p:spTree>
    <p:extLst>
      <p:ext uri="{BB962C8B-B14F-4D97-AF65-F5344CB8AC3E}">
        <p14:creationId xmlns:p14="http://schemas.microsoft.com/office/powerpoint/2010/main" val="274480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Suggestions for Reducing the Negative Effects of Grouping</a:t>
            </a:r>
            <a:endParaRPr lang="en-IN" sz="3400" dirty="0"/>
          </a:p>
        </p:txBody>
      </p:sp>
      <p:sp>
        <p:nvSpPr>
          <p:cNvPr id="7" name="Content Placeholder 6"/>
          <p:cNvSpPr>
            <a:spLocks noGrp="1"/>
          </p:cNvSpPr>
          <p:nvPr>
            <p:ph sz="quarter" idx="13"/>
          </p:nvPr>
        </p:nvSpPr>
        <p:spPr>
          <a:xfrm>
            <a:off x="457199" y="1556326"/>
            <a:ext cx="8442961" cy="4434275"/>
          </a:xfrm>
        </p:spPr>
        <p:txBody>
          <a:bodyPr/>
          <a:lstStyle/>
          <a:p>
            <a:pPr>
              <a:defRPr/>
            </a:pPr>
            <a:r>
              <a:rPr lang="en-US" dirty="0"/>
              <a:t>Keep group composition flexible, and reassign students to other groups when their achievement warrants it.</a:t>
            </a:r>
          </a:p>
          <a:p>
            <a:pPr>
              <a:defRPr/>
            </a:pPr>
            <a:r>
              <a:rPr lang="en-US" dirty="0"/>
              <a:t>Attempt to keep the quality of instruction high for low-ability groups.</a:t>
            </a:r>
          </a:p>
          <a:p>
            <a:pPr>
              <a:defRPr/>
            </a:pPr>
            <a:r>
              <a:rPr lang="en-US" dirty="0"/>
              <a:t>Teach low-ability students learning strategies and self-regulation.</a:t>
            </a:r>
          </a:p>
          <a:p>
            <a:pPr>
              <a:defRPr/>
            </a:pPr>
            <a:r>
              <a:rPr lang="en-US" dirty="0"/>
              <a:t>Avoid stigmatizing and stereotyping low-ability students.</a:t>
            </a:r>
          </a:p>
        </p:txBody>
      </p:sp>
    </p:spTree>
    <p:extLst>
      <p:ext uri="{BB962C8B-B14F-4D97-AF65-F5344CB8AC3E}">
        <p14:creationId xmlns:p14="http://schemas.microsoft.com/office/powerpoint/2010/main" val="2175002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title"/>
          </p:nvPr>
        </p:nvSpPr>
        <p:spPr/>
        <p:txBody>
          <a:bodyPr/>
          <a:lstStyle/>
          <a:p>
            <a:r>
              <a:rPr lang="en-US" dirty="0"/>
              <a:t>Intelligence </a:t>
            </a:r>
            <a:r>
              <a:rPr lang="en-US" sz="2000" b="0" dirty="0"/>
              <a:t>(1 of 2)</a:t>
            </a:r>
            <a:endParaRPr lang="en-IN" sz="2000" b="0" dirty="0"/>
          </a:p>
        </p:txBody>
      </p:sp>
      <p:sp>
        <p:nvSpPr>
          <p:cNvPr id="2" name="Content Placeholder 1"/>
          <p:cNvSpPr>
            <a:spLocks noGrp="1"/>
          </p:cNvSpPr>
          <p:nvPr>
            <p:ph sz="quarter" idx="13"/>
          </p:nvPr>
        </p:nvSpPr>
        <p:spPr>
          <a:xfrm>
            <a:off x="457200" y="1556327"/>
            <a:ext cx="8229600" cy="1695831"/>
          </a:xfrm>
        </p:spPr>
        <p:txBody>
          <a:bodyPr/>
          <a:lstStyle/>
          <a:p>
            <a:pPr marL="0" indent="0">
              <a:spcBef>
                <a:spcPts val="0"/>
              </a:spcBef>
              <a:buFont typeface="Times" pitchFamily="-84" charset="0"/>
              <a:buNone/>
              <a:defRPr/>
            </a:pPr>
            <a:r>
              <a:rPr lang="en-US" b="1" dirty="0"/>
              <a:t>Intelligence:</a:t>
            </a:r>
            <a:endParaRPr lang="en-US" dirty="0"/>
          </a:p>
          <a:p>
            <a:pPr>
              <a:defRPr/>
            </a:pPr>
            <a:r>
              <a:rPr lang="en-US" dirty="0"/>
              <a:t>The ability to acquire and use knowledge, solve problems, reason in the abstract, and adapt to new situations in the environment.</a:t>
            </a:r>
          </a:p>
        </p:txBody>
      </p:sp>
      <p:graphicFrame>
        <p:nvGraphicFramePr>
          <p:cNvPr id="4" name="Object 3" descr="I Q = Mental Age over Chronological Age times 100"/>
          <p:cNvGraphicFramePr>
            <a:graphicFrameLocks noChangeAspect="1"/>
          </p:cNvGraphicFramePr>
          <p:nvPr>
            <p:extLst>
              <p:ext uri="{D42A27DB-BD31-4B8C-83A1-F6EECF244321}">
                <p14:modId xmlns:p14="http://schemas.microsoft.com/office/powerpoint/2010/main" val="2324254486"/>
              </p:ext>
            </p:extLst>
          </p:nvPr>
        </p:nvGraphicFramePr>
        <p:xfrm>
          <a:off x="1951440" y="3394577"/>
          <a:ext cx="3740124" cy="781165"/>
        </p:xfrm>
        <a:graphic>
          <a:graphicData uri="http://schemas.openxmlformats.org/presentationml/2006/ole">
            <mc:AlternateContent xmlns:mc="http://schemas.openxmlformats.org/markup-compatibility/2006">
              <mc:Choice xmlns:v="urn:schemas-microsoft-com:vml" Requires="v">
                <p:oleObj name="Equation" r:id="rId2" imgW="2006280" imgH="419040" progId="Equation.DSMT4">
                  <p:embed/>
                </p:oleObj>
              </mc:Choice>
              <mc:Fallback>
                <p:oleObj name="Equation" r:id="rId2" imgW="2006280" imgH="419040" progId="Equation.DSMT4">
                  <p:embed/>
                  <p:pic>
                    <p:nvPicPr>
                      <p:cNvPr id="0" name=""/>
                      <p:cNvPicPr/>
                      <p:nvPr/>
                    </p:nvPicPr>
                    <p:blipFill>
                      <a:blip r:embed="rId3"/>
                      <a:stretch>
                        <a:fillRect/>
                      </a:stretch>
                    </p:blipFill>
                    <p:spPr>
                      <a:xfrm>
                        <a:off x="1951440" y="3394577"/>
                        <a:ext cx="3740124" cy="781165"/>
                      </a:xfrm>
                      <a:prstGeom prst="rect">
                        <a:avLst/>
                      </a:prstGeom>
                    </p:spPr>
                  </p:pic>
                </p:oleObj>
              </mc:Fallback>
            </mc:AlternateContent>
          </a:graphicData>
        </a:graphic>
      </p:graphicFrame>
      <p:sp>
        <p:nvSpPr>
          <p:cNvPr id="3" name="Content Placeholder 2"/>
          <p:cNvSpPr>
            <a:spLocks noGrp="1"/>
          </p:cNvSpPr>
          <p:nvPr>
            <p:ph sz="quarter" idx="14"/>
          </p:nvPr>
        </p:nvSpPr>
        <p:spPr>
          <a:xfrm>
            <a:off x="457199" y="4425350"/>
            <a:ext cx="8373291" cy="1354407"/>
          </a:xfrm>
        </p:spPr>
        <p:txBody>
          <a:bodyPr/>
          <a:lstStyle/>
          <a:p>
            <a:pPr>
              <a:defRPr/>
            </a:pPr>
            <a:r>
              <a:rPr lang="en-US" dirty="0"/>
              <a:t>This is the classic view of intelligence.</a:t>
            </a:r>
          </a:p>
          <a:p>
            <a:pPr>
              <a:defRPr/>
            </a:pPr>
            <a:r>
              <a:rPr lang="en-US" dirty="0"/>
              <a:t>It became known as a “psychometric” view because of its emphasis on the construction of instruments to measure it.</a:t>
            </a:r>
          </a:p>
        </p:txBody>
      </p:sp>
    </p:spTree>
    <p:extLst>
      <p:ext uri="{BB962C8B-B14F-4D97-AF65-F5344CB8AC3E}">
        <p14:creationId xmlns:p14="http://schemas.microsoft.com/office/powerpoint/2010/main" val="30254353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Styles </a:t>
            </a:r>
            <a:r>
              <a:rPr lang="en-US" sz="2000" b="0" dirty="0"/>
              <a:t>(1 of 2)</a:t>
            </a:r>
            <a:endParaRPr lang="en-IN" sz="2000" b="0" dirty="0"/>
          </a:p>
        </p:txBody>
      </p:sp>
      <p:sp>
        <p:nvSpPr>
          <p:cNvPr id="3" name="Content Placeholder 2"/>
          <p:cNvSpPr>
            <a:spLocks noGrp="1"/>
          </p:cNvSpPr>
          <p:nvPr>
            <p:ph sz="quarter" idx="13"/>
          </p:nvPr>
        </p:nvSpPr>
        <p:spPr>
          <a:xfrm>
            <a:off x="457200" y="1556326"/>
            <a:ext cx="8298611" cy="4442138"/>
          </a:xfrm>
        </p:spPr>
        <p:txBody>
          <a:bodyPr/>
          <a:lstStyle/>
          <a:p>
            <a:pPr marL="0" indent="0">
              <a:spcBef>
                <a:spcPts val="0"/>
              </a:spcBef>
              <a:buFont typeface="Times" pitchFamily="-84" charset="0"/>
              <a:buNone/>
              <a:defRPr/>
            </a:pPr>
            <a:r>
              <a:rPr lang="en-US" b="1" dirty="0"/>
              <a:t>Learning styles</a:t>
            </a:r>
          </a:p>
          <a:p>
            <a:pPr marL="0" indent="0">
              <a:spcBef>
                <a:spcPts val="0"/>
              </a:spcBef>
              <a:buFont typeface="Times" pitchFamily="-84" charset="0"/>
              <a:buNone/>
              <a:defRPr/>
            </a:pPr>
            <a:r>
              <a:rPr lang="en-US" dirty="0"/>
              <a:t>Students’ personal approaches to thinking and problem solving</a:t>
            </a:r>
          </a:p>
          <a:p>
            <a:pPr>
              <a:defRPr/>
            </a:pPr>
            <a:r>
              <a:rPr lang="en-US" dirty="0"/>
              <a:t>The concept of learning styles is popular in education.</a:t>
            </a:r>
          </a:p>
          <a:p>
            <a:pPr>
              <a:defRPr/>
            </a:pPr>
            <a:r>
              <a:rPr lang="en-US" dirty="0"/>
              <a:t>Consultants use this label when they conduct in-service workshops for teachers.</a:t>
            </a:r>
          </a:p>
          <a:p>
            <a:pPr>
              <a:defRPr/>
            </a:pPr>
            <a:r>
              <a:rPr lang="en-US" dirty="0"/>
              <a:t>These workshops typically focus on students’ </a:t>
            </a:r>
            <a:r>
              <a:rPr lang="en-US" b="1" dirty="0"/>
              <a:t>preferences</a:t>
            </a:r>
            <a:r>
              <a:rPr lang="en-US" dirty="0"/>
              <a:t> for a particular learning environment, such as lighting and noise level, and consultants encourage teachers to match classroom environments to students’ preferences.</a:t>
            </a:r>
          </a:p>
        </p:txBody>
      </p:sp>
    </p:spTree>
    <p:extLst>
      <p:ext uri="{BB962C8B-B14F-4D97-AF65-F5344CB8AC3E}">
        <p14:creationId xmlns:p14="http://schemas.microsoft.com/office/powerpoint/2010/main" val="34866878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Styles </a:t>
            </a:r>
            <a:r>
              <a:rPr lang="en-US" sz="2000" b="0" dirty="0"/>
              <a:t>(2 of 2)</a:t>
            </a:r>
            <a:endParaRPr lang="en-IN" dirty="0"/>
          </a:p>
        </p:txBody>
      </p:sp>
      <p:sp>
        <p:nvSpPr>
          <p:cNvPr id="3" name="Content Placeholder 2"/>
          <p:cNvSpPr>
            <a:spLocks noGrp="1"/>
          </p:cNvSpPr>
          <p:nvPr>
            <p:ph sz="quarter" idx="13"/>
          </p:nvPr>
        </p:nvSpPr>
        <p:spPr>
          <a:xfrm>
            <a:off x="457200" y="1556326"/>
            <a:ext cx="8467344" cy="4434275"/>
          </a:xfrm>
        </p:spPr>
        <p:txBody>
          <a:bodyPr/>
          <a:lstStyle/>
          <a:p>
            <a:pPr marL="0" indent="0">
              <a:spcBef>
                <a:spcPts val="0"/>
              </a:spcBef>
              <a:buFont typeface="Times" pitchFamily="-84" charset="0"/>
              <a:buNone/>
              <a:defRPr/>
            </a:pPr>
            <a:r>
              <a:rPr lang="en-US" dirty="0"/>
              <a:t>Most credible experts question the validity of learning styles.</a:t>
            </a:r>
          </a:p>
          <a:p>
            <a:pPr>
              <a:defRPr/>
            </a:pPr>
            <a:r>
              <a:rPr lang="en-US" dirty="0"/>
              <a:t>“Like other reviewers who pay close attention to the research literature, I do not see much validity in the claims made by those who urge teachers to assess their students with learning style inventories . . .” (Brophy, 2010, p</a:t>
            </a:r>
            <a:r>
              <a:rPr lang="en-US" sz="100" dirty="0">
                <a:solidFill>
                  <a:schemeClr val="bg1"/>
                </a:solidFill>
              </a:rPr>
              <a:t>age</a:t>
            </a:r>
            <a:r>
              <a:rPr lang="en-US" dirty="0"/>
              <a:t> 283).</a:t>
            </a:r>
          </a:p>
          <a:p>
            <a:pPr>
              <a:defRPr/>
            </a:pPr>
            <a:r>
              <a:rPr lang="en-US" dirty="0"/>
              <a:t>“I think learning styles represents one of the more wasteful and misleading pervasive myths of the last 20 years” (Clark, 2010, p</a:t>
            </a:r>
            <a:r>
              <a:rPr lang="en-US" sz="100" dirty="0">
                <a:solidFill>
                  <a:schemeClr val="bg1"/>
                </a:solidFill>
              </a:rPr>
              <a:t>age</a:t>
            </a:r>
            <a:r>
              <a:rPr lang="en-US" dirty="0"/>
              <a:t> 10).</a:t>
            </a:r>
          </a:p>
          <a:p>
            <a:pPr>
              <a:defRPr/>
            </a:pPr>
            <a:r>
              <a:rPr lang="en-US" dirty="0"/>
              <a:t>Evidence supporting the validity of accommodating learning styles to increase learning is largely nonexistent.</a:t>
            </a:r>
          </a:p>
        </p:txBody>
      </p:sp>
    </p:spTree>
    <p:extLst>
      <p:ext uri="{BB962C8B-B14F-4D97-AF65-F5344CB8AC3E}">
        <p14:creationId xmlns:p14="http://schemas.microsoft.com/office/powerpoint/2010/main" val="39520013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Individuals with Disabilities Education Act (I</a:t>
            </a:r>
            <a:r>
              <a:rPr lang="en-US" sz="100" dirty="0"/>
              <a:t> </a:t>
            </a:r>
            <a:r>
              <a:rPr lang="en-US" sz="3400" dirty="0"/>
              <a:t>D</a:t>
            </a:r>
            <a:r>
              <a:rPr lang="en-US" sz="100" dirty="0"/>
              <a:t> </a:t>
            </a:r>
            <a:r>
              <a:rPr lang="en-US" sz="3400" dirty="0"/>
              <a:t>E</a:t>
            </a:r>
            <a:r>
              <a:rPr lang="en-US" sz="100" dirty="0"/>
              <a:t> </a:t>
            </a:r>
            <a:r>
              <a:rPr lang="en-US" sz="3400" dirty="0"/>
              <a:t>A) </a:t>
            </a:r>
            <a:r>
              <a:rPr lang="en-US" sz="2000" b="0" dirty="0"/>
              <a:t>(1 of 2)</a:t>
            </a:r>
            <a:endParaRPr lang="en-IN" sz="2000" b="0" dirty="0"/>
          </a:p>
        </p:txBody>
      </p:sp>
      <p:sp>
        <p:nvSpPr>
          <p:cNvPr id="4" name="Content Placeholder 3"/>
          <p:cNvSpPr>
            <a:spLocks noGrp="1"/>
          </p:cNvSpPr>
          <p:nvPr>
            <p:ph sz="quarter" idx="13"/>
          </p:nvPr>
        </p:nvSpPr>
        <p:spPr>
          <a:xfrm>
            <a:off x="457199" y="1556327"/>
            <a:ext cx="8394193" cy="1333177"/>
          </a:xfrm>
        </p:spPr>
        <p:txBody>
          <a:bodyPr/>
          <a:lstStyle/>
          <a:p>
            <a:pPr marL="0" indent="0">
              <a:spcBef>
                <a:spcPts val="0"/>
              </a:spcBef>
              <a:buFont typeface="Times" pitchFamily="-84" charset="0"/>
              <a:buNone/>
              <a:defRPr/>
            </a:pPr>
            <a:r>
              <a:rPr lang="en-US" sz="2200" b="1" dirty="0"/>
              <a:t>A Free and Appropriate Public Education</a:t>
            </a:r>
          </a:p>
          <a:p>
            <a:pPr>
              <a:defRPr/>
            </a:pPr>
            <a:r>
              <a:rPr lang="en-US" sz="2200" dirty="0"/>
              <a:t>I</a:t>
            </a:r>
            <a:r>
              <a:rPr lang="en-US" sz="100" dirty="0"/>
              <a:t> </a:t>
            </a:r>
            <a:r>
              <a:rPr lang="en-US" sz="2200" dirty="0"/>
              <a:t>D</a:t>
            </a:r>
            <a:r>
              <a:rPr lang="en-US" sz="100" dirty="0"/>
              <a:t> </a:t>
            </a:r>
            <a:r>
              <a:rPr lang="en-US" sz="2200" dirty="0"/>
              <a:t>E</a:t>
            </a:r>
            <a:r>
              <a:rPr lang="en-US" sz="100" dirty="0"/>
              <a:t> </a:t>
            </a:r>
            <a:r>
              <a:rPr lang="en-US" sz="2200" dirty="0"/>
              <a:t>A asserts that all students can learn and everyone is entitled to a free and appropriate public education.</a:t>
            </a:r>
          </a:p>
        </p:txBody>
      </p:sp>
      <p:sp>
        <p:nvSpPr>
          <p:cNvPr id="5" name="Content Placeholder 4"/>
          <p:cNvSpPr>
            <a:spLocks noGrp="1"/>
          </p:cNvSpPr>
          <p:nvPr>
            <p:ph sz="quarter" idx="14"/>
          </p:nvPr>
        </p:nvSpPr>
        <p:spPr>
          <a:xfrm>
            <a:off x="457200" y="3012034"/>
            <a:ext cx="8229600" cy="1303934"/>
          </a:xfrm>
        </p:spPr>
        <p:txBody>
          <a:bodyPr/>
          <a:lstStyle/>
          <a:p>
            <a:pPr marL="0" indent="0">
              <a:spcBef>
                <a:spcPts val="0"/>
              </a:spcBef>
              <a:buFont typeface="Times" pitchFamily="-84" charset="0"/>
              <a:buNone/>
              <a:defRPr/>
            </a:pPr>
            <a:r>
              <a:rPr lang="en-US" sz="2200" b="1" dirty="0"/>
              <a:t>Least Restrictive Environment</a:t>
            </a:r>
          </a:p>
          <a:p>
            <a:pPr>
              <a:defRPr/>
            </a:pPr>
            <a:r>
              <a:rPr lang="en-US" sz="2200" dirty="0"/>
              <a:t>I</a:t>
            </a:r>
            <a:r>
              <a:rPr lang="en-US" sz="100" dirty="0"/>
              <a:t> </a:t>
            </a:r>
            <a:r>
              <a:rPr lang="en-US" sz="2200" dirty="0"/>
              <a:t>D</a:t>
            </a:r>
            <a:r>
              <a:rPr lang="en-US" sz="100" dirty="0"/>
              <a:t> </a:t>
            </a:r>
            <a:r>
              <a:rPr lang="en-US" sz="2200" dirty="0"/>
              <a:t>E</a:t>
            </a:r>
            <a:r>
              <a:rPr lang="en-US" sz="100" dirty="0"/>
              <a:t> </a:t>
            </a:r>
            <a:r>
              <a:rPr lang="en-US" sz="2200" dirty="0"/>
              <a:t>A requires that all students be educated in as typical an environment as possible that meets their learning needs.</a:t>
            </a:r>
          </a:p>
        </p:txBody>
      </p:sp>
      <p:sp>
        <p:nvSpPr>
          <p:cNvPr id="6" name="Content Placeholder 5"/>
          <p:cNvSpPr>
            <a:spLocks noGrp="1"/>
          </p:cNvSpPr>
          <p:nvPr>
            <p:ph sz="quarter" idx="15"/>
          </p:nvPr>
        </p:nvSpPr>
        <p:spPr>
          <a:xfrm>
            <a:off x="457200" y="4439182"/>
            <a:ext cx="8229600" cy="1869543"/>
          </a:xfrm>
        </p:spPr>
        <p:txBody>
          <a:bodyPr/>
          <a:lstStyle/>
          <a:p>
            <a:pPr marL="0" indent="0">
              <a:spcBef>
                <a:spcPts val="0"/>
              </a:spcBef>
              <a:buFont typeface="Times" pitchFamily="-84" charset="0"/>
              <a:buNone/>
              <a:defRPr/>
            </a:pPr>
            <a:r>
              <a:rPr lang="en-US" sz="2200" b="1" dirty="0"/>
              <a:t>Fair and Nondiscriminatory Evaluation</a:t>
            </a:r>
          </a:p>
          <a:p>
            <a:pPr>
              <a:defRPr/>
            </a:pPr>
            <a:r>
              <a:rPr lang="en-US" sz="2200" dirty="0"/>
              <a:t>I</a:t>
            </a:r>
            <a:r>
              <a:rPr lang="en-US" sz="100" dirty="0"/>
              <a:t> </a:t>
            </a:r>
            <a:r>
              <a:rPr lang="en-US" sz="2200" dirty="0"/>
              <a:t>D</a:t>
            </a:r>
            <a:r>
              <a:rPr lang="en-US" sz="100" dirty="0"/>
              <a:t> </a:t>
            </a:r>
            <a:r>
              <a:rPr lang="en-US" sz="2200" dirty="0"/>
              <a:t>E</a:t>
            </a:r>
            <a:r>
              <a:rPr lang="en-US" sz="100" dirty="0"/>
              <a:t> </a:t>
            </a:r>
            <a:r>
              <a:rPr lang="en-US" sz="2200" dirty="0"/>
              <a:t>A requires that tests be given in students’ native languages by qualified personnel.</a:t>
            </a:r>
          </a:p>
          <a:p>
            <a:pPr>
              <a:defRPr/>
            </a:pPr>
            <a:r>
              <a:rPr lang="en-US" sz="2200" dirty="0"/>
              <a:t>No single instrument will be used as the basis for placement.</a:t>
            </a:r>
          </a:p>
        </p:txBody>
      </p:sp>
    </p:spTree>
    <p:extLst>
      <p:ext uri="{BB962C8B-B14F-4D97-AF65-F5344CB8AC3E}">
        <p14:creationId xmlns:p14="http://schemas.microsoft.com/office/powerpoint/2010/main" val="25894525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Individuals with Disabilities Education Act (I</a:t>
            </a:r>
            <a:r>
              <a:rPr lang="en-US" sz="100" dirty="0"/>
              <a:t> </a:t>
            </a:r>
            <a:r>
              <a:rPr lang="en-US" sz="3400" dirty="0"/>
              <a:t>D</a:t>
            </a:r>
            <a:r>
              <a:rPr lang="en-US" sz="100" dirty="0"/>
              <a:t> </a:t>
            </a:r>
            <a:r>
              <a:rPr lang="en-US" sz="3400" dirty="0"/>
              <a:t>E</a:t>
            </a:r>
            <a:r>
              <a:rPr lang="en-US" sz="100" dirty="0"/>
              <a:t> </a:t>
            </a:r>
            <a:r>
              <a:rPr lang="en-US" sz="3400" dirty="0"/>
              <a:t>A) </a:t>
            </a:r>
            <a:r>
              <a:rPr lang="en-US" sz="2000" b="0" dirty="0"/>
              <a:t>(2 of 2)</a:t>
            </a:r>
            <a:endParaRPr lang="en-IN" sz="2000" dirty="0"/>
          </a:p>
        </p:txBody>
      </p:sp>
      <p:sp>
        <p:nvSpPr>
          <p:cNvPr id="6" name="Content Placeholder 5"/>
          <p:cNvSpPr>
            <a:spLocks noGrp="1"/>
          </p:cNvSpPr>
          <p:nvPr>
            <p:ph sz="quarter" idx="13"/>
          </p:nvPr>
        </p:nvSpPr>
        <p:spPr>
          <a:xfrm>
            <a:off x="457200" y="1556326"/>
            <a:ext cx="8229600" cy="2394573"/>
          </a:xfrm>
        </p:spPr>
        <p:txBody>
          <a:bodyPr/>
          <a:lstStyle/>
          <a:p>
            <a:pPr marL="0" indent="0">
              <a:spcBef>
                <a:spcPts val="0"/>
              </a:spcBef>
              <a:buFont typeface="Times" pitchFamily="-84" charset="0"/>
              <a:buNone/>
              <a:defRPr/>
            </a:pPr>
            <a:r>
              <a:rPr lang="en-US" sz="2200" b="1" dirty="0"/>
              <a:t>Due Process and Parents’ Rights</a:t>
            </a:r>
          </a:p>
          <a:p>
            <a:pPr>
              <a:defRPr/>
            </a:pPr>
            <a:r>
              <a:rPr lang="en-US" sz="2200" dirty="0"/>
              <a:t>I</a:t>
            </a:r>
            <a:r>
              <a:rPr lang="en-US" sz="100" dirty="0"/>
              <a:t> </a:t>
            </a:r>
            <a:r>
              <a:rPr lang="en-US" sz="2200" dirty="0"/>
              <a:t>D</a:t>
            </a:r>
            <a:r>
              <a:rPr lang="en-US" sz="100" dirty="0"/>
              <a:t> </a:t>
            </a:r>
            <a:r>
              <a:rPr lang="en-US" sz="2200" dirty="0"/>
              <a:t>E</a:t>
            </a:r>
            <a:r>
              <a:rPr lang="en-US" sz="100" dirty="0"/>
              <a:t> </a:t>
            </a:r>
            <a:r>
              <a:rPr lang="en-US" sz="2200" dirty="0"/>
              <a:t>A requires that parents have the right to be involved in placing their children in special programs.</a:t>
            </a:r>
          </a:p>
          <a:p>
            <a:pPr>
              <a:defRPr/>
            </a:pPr>
            <a:r>
              <a:rPr lang="en-US" sz="2200" dirty="0"/>
              <a:t>That they have access to school records.</a:t>
            </a:r>
          </a:p>
          <a:p>
            <a:pPr>
              <a:defRPr/>
            </a:pPr>
            <a:r>
              <a:rPr lang="en-US" sz="2200" dirty="0"/>
              <a:t>That they can obtain an independent evaluation of their child.</a:t>
            </a:r>
          </a:p>
        </p:txBody>
      </p:sp>
      <p:sp>
        <p:nvSpPr>
          <p:cNvPr id="7" name="Content Placeholder 6"/>
          <p:cNvSpPr>
            <a:spLocks noGrp="1"/>
          </p:cNvSpPr>
          <p:nvPr>
            <p:ph sz="quarter" idx="14"/>
          </p:nvPr>
        </p:nvSpPr>
        <p:spPr>
          <a:xfrm>
            <a:off x="457200" y="4206931"/>
            <a:ext cx="8229600" cy="1328237"/>
          </a:xfrm>
        </p:spPr>
        <p:txBody>
          <a:bodyPr/>
          <a:lstStyle/>
          <a:p>
            <a:pPr marL="0" indent="0">
              <a:spcBef>
                <a:spcPts val="0"/>
              </a:spcBef>
              <a:buFont typeface="Times" pitchFamily="-84" charset="0"/>
              <a:buNone/>
              <a:defRPr/>
            </a:pPr>
            <a:r>
              <a:rPr lang="en-US" sz="2200" b="1" dirty="0"/>
              <a:t>Individualized Education Program</a:t>
            </a:r>
          </a:p>
          <a:p>
            <a:pPr>
              <a:defRPr/>
            </a:pPr>
            <a:r>
              <a:rPr lang="en-US" sz="2200" dirty="0"/>
              <a:t>I</a:t>
            </a:r>
            <a:r>
              <a:rPr lang="en-US" sz="100" dirty="0"/>
              <a:t> </a:t>
            </a:r>
            <a:r>
              <a:rPr lang="en-US" sz="2200" dirty="0"/>
              <a:t>D</a:t>
            </a:r>
            <a:r>
              <a:rPr lang="en-US" sz="100" dirty="0"/>
              <a:t> </a:t>
            </a:r>
            <a:r>
              <a:rPr lang="en-US" sz="2200" dirty="0"/>
              <a:t>E</a:t>
            </a:r>
            <a:r>
              <a:rPr lang="en-US" sz="100" dirty="0"/>
              <a:t> </a:t>
            </a:r>
            <a:r>
              <a:rPr lang="en-US" sz="2200" dirty="0"/>
              <a:t>A requires that an individually prescribed instructional plan be devised for all students with exceptionalities.</a:t>
            </a:r>
          </a:p>
        </p:txBody>
      </p:sp>
    </p:spTree>
    <p:extLst>
      <p:ext uri="{BB962C8B-B14F-4D97-AF65-F5344CB8AC3E}">
        <p14:creationId xmlns:p14="http://schemas.microsoft.com/office/powerpoint/2010/main" val="2383282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Amendments to I</a:t>
            </a:r>
            <a:r>
              <a:rPr lang="en-US" sz="100" dirty="0"/>
              <a:t> </a:t>
            </a:r>
            <a:r>
              <a:rPr lang="en-US" dirty="0"/>
              <a:t>D</a:t>
            </a:r>
            <a:r>
              <a:rPr lang="en-US" sz="100" dirty="0"/>
              <a:t> </a:t>
            </a:r>
            <a:r>
              <a:rPr lang="en-US" dirty="0"/>
              <a:t>E</a:t>
            </a:r>
            <a:r>
              <a:rPr lang="en-US" sz="100" dirty="0"/>
              <a:t> </a:t>
            </a:r>
            <a:r>
              <a:rPr lang="en-US" dirty="0"/>
              <a:t>A </a:t>
            </a:r>
            <a:r>
              <a:rPr lang="en-US" sz="2000" b="0" dirty="0"/>
              <a:t>(1 of 2)</a:t>
            </a:r>
            <a:endParaRPr lang="en-IN" sz="2000" b="0" dirty="0"/>
          </a:p>
        </p:txBody>
      </p:sp>
      <p:sp>
        <p:nvSpPr>
          <p:cNvPr id="3" name="Content Placeholder 2"/>
          <p:cNvSpPr>
            <a:spLocks noGrp="1"/>
          </p:cNvSpPr>
          <p:nvPr>
            <p:ph sz="quarter" idx="13"/>
          </p:nvPr>
        </p:nvSpPr>
        <p:spPr>
          <a:xfrm>
            <a:off x="457200" y="1556327"/>
            <a:ext cx="8229600" cy="1284409"/>
          </a:xfrm>
        </p:spPr>
        <p:txBody>
          <a:bodyPr/>
          <a:lstStyle/>
          <a:p>
            <a:pPr marL="0" indent="0">
              <a:spcBef>
                <a:spcPts val="0"/>
              </a:spcBef>
              <a:buFont typeface="Times" pitchFamily="-84" charset="0"/>
              <a:buNone/>
              <a:defRPr/>
            </a:pPr>
            <a:r>
              <a:rPr lang="en-US" sz="2200" b="1" dirty="0"/>
              <a:t>The first amendment</a:t>
            </a:r>
          </a:p>
          <a:p>
            <a:pPr>
              <a:defRPr/>
            </a:pPr>
            <a:r>
              <a:rPr lang="en-US" sz="2200" dirty="0"/>
              <a:t>Holds states accountable for locating young children who need special education</a:t>
            </a:r>
          </a:p>
        </p:txBody>
      </p:sp>
      <p:sp>
        <p:nvSpPr>
          <p:cNvPr id="4" name="Content Placeholder 3"/>
          <p:cNvSpPr>
            <a:spLocks noGrp="1"/>
          </p:cNvSpPr>
          <p:nvPr>
            <p:ph sz="quarter" idx="14"/>
          </p:nvPr>
        </p:nvSpPr>
        <p:spPr>
          <a:xfrm>
            <a:off x="457200" y="2978251"/>
            <a:ext cx="8479536" cy="3093365"/>
          </a:xfrm>
        </p:spPr>
        <p:txBody>
          <a:bodyPr/>
          <a:lstStyle/>
          <a:p>
            <a:pPr marL="0" indent="0">
              <a:spcBef>
                <a:spcPts val="0"/>
              </a:spcBef>
              <a:buFont typeface="Times" pitchFamily="-84" charset="0"/>
              <a:buNone/>
              <a:defRPr/>
            </a:pPr>
            <a:r>
              <a:rPr lang="en-US" sz="2200" b="1" dirty="0"/>
              <a:t>The second amendment (I</a:t>
            </a:r>
            <a:r>
              <a:rPr lang="en-US" sz="100" b="1" dirty="0"/>
              <a:t> </a:t>
            </a:r>
            <a:r>
              <a:rPr lang="en-US" sz="2200" b="1" dirty="0"/>
              <a:t>D</a:t>
            </a:r>
            <a:r>
              <a:rPr lang="en-US" sz="100" b="1" dirty="0"/>
              <a:t> </a:t>
            </a:r>
            <a:r>
              <a:rPr lang="en-US" sz="2200" b="1" dirty="0"/>
              <a:t>E</a:t>
            </a:r>
            <a:r>
              <a:rPr lang="en-US" sz="100" b="1" dirty="0"/>
              <a:t> </a:t>
            </a:r>
            <a:r>
              <a:rPr lang="en-US" sz="2200" b="1" dirty="0"/>
              <a:t>A 97)</a:t>
            </a:r>
          </a:p>
          <a:p>
            <a:pPr>
              <a:defRPr/>
            </a:pPr>
            <a:r>
              <a:rPr lang="en-US" sz="2200" dirty="0"/>
              <a:t>Attempts to clarify and extend the quality of services to students with disabilities</a:t>
            </a:r>
          </a:p>
          <a:p>
            <a:pPr>
              <a:defRPr/>
            </a:pPr>
            <a:r>
              <a:rPr lang="en-US" sz="2200" dirty="0"/>
              <a:t>Clarifies major provisions in the original I</a:t>
            </a:r>
            <a:r>
              <a:rPr lang="en-US" sz="100" dirty="0"/>
              <a:t> </a:t>
            </a:r>
            <a:r>
              <a:rPr lang="en-US" sz="2200" dirty="0"/>
              <a:t>D</a:t>
            </a:r>
            <a:r>
              <a:rPr lang="en-US" sz="100" dirty="0"/>
              <a:t> </a:t>
            </a:r>
            <a:r>
              <a:rPr lang="en-US" sz="2200" dirty="0"/>
              <a:t>E</a:t>
            </a:r>
            <a:r>
              <a:rPr lang="en-US" sz="100" dirty="0"/>
              <a:t> </a:t>
            </a:r>
            <a:r>
              <a:rPr lang="en-US" sz="2200" dirty="0"/>
              <a:t>A, such as protection against discrimination in testing</a:t>
            </a:r>
          </a:p>
          <a:p>
            <a:pPr>
              <a:defRPr/>
            </a:pPr>
            <a:r>
              <a:rPr lang="en-US" sz="2200" dirty="0"/>
              <a:t>Ensures that districts protect the confidentiality of children’s records and share them with parents on request</a:t>
            </a:r>
          </a:p>
        </p:txBody>
      </p:sp>
    </p:spTree>
    <p:extLst>
      <p:ext uri="{BB962C8B-B14F-4D97-AF65-F5344CB8AC3E}">
        <p14:creationId xmlns:p14="http://schemas.microsoft.com/office/powerpoint/2010/main" val="8848482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Amendments to I</a:t>
            </a:r>
            <a:r>
              <a:rPr lang="en-US" sz="100" dirty="0"/>
              <a:t> </a:t>
            </a:r>
            <a:r>
              <a:rPr lang="en-US" dirty="0"/>
              <a:t>D</a:t>
            </a:r>
            <a:r>
              <a:rPr lang="en-US" sz="100" dirty="0"/>
              <a:t> </a:t>
            </a:r>
            <a:r>
              <a:rPr lang="en-US" dirty="0"/>
              <a:t>E</a:t>
            </a:r>
            <a:r>
              <a:rPr lang="en-US" sz="100" dirty="0"/>
              <a:t> </a:t>
            </a:r>
            <a:r>
              <a:rPr lang="en-US" dirty="0"/>
              <a:t>A </a:t>
            </a:r>
            <a:r>
              <a:rPr lang="en-US" sz="2000" b="0" dirty="0"/>
              <a:t>(2 of 2)</a:t>
            </a:r>
            <a:endParaRPr lang="en-IN" dirty="0"/>
          </a:p>
        </p:txBody>
      </p:sp>
      <p:sp>
        <p:nvSpPr>
          <p:cNvPr id="5" name="Content Placeholder 4"/>
          <p:cNvSpPr>
            <a:spLocks noGrp="1"/>
          </p:cNvSpPr>
          <p:nvPr>
            <p:ph sz="quarter" idx="13"/>
          </p:nvPr>
        </p:nvSpPr>
        <p:spPr>
          <a:xfrm>
            <a:off x="457200" y="1556326"/>
            <a:ext cx="8229600" cy="4752399"/>
          </a:xfrm>
        </p:spPr>
        <p:txBody>
          <a:bodyPr/>
          <a:lstStyle/>
          <a:p>
            <a:pPr marL="0" indent="0">
              <a:spcBef>
                <a:spcPts val="0"/>
              </a:spcBef>
              <a:buFont typeface="Times" pitchFamily="-84" charset="0"/>
              <a:buNone/>
              <a:defRPr/>
            </a:pPr>
            <a:r>
              <a:rPr lang="en-US" sz="2200" b="1" dirty="0"/>
              <a:t>The third amendment (I</a:t>
            </a:r>
            <a:r>
              <a:rPr lang="en-US" sz="100" b="1" dirty="0"/>
              <a:t> </a:t>
            </a:r>
            <a:r>
              <a:rPr lang="en-US" sz="2200" b="1" dirty="0"/>
              <a:t>D</a:t>
            </a:r>
            <a:r>
              <a:rPr lang="en-US" sz="100" b="1" dirty="0"/>
              <a:t> </a:t>
            </a:r>
            <a:r>
              <a:rPr lang="en-US" sz="2200" b="1" dirty="0"/>
              <a:t>E</a:t>
            </a:r>
            <a:r>
              <a:rPr lang="en-US" sz="100" b="1" dirty="0"/>
              <a:t> </a:t>
            </a:r>
            <a:r>
              <a:rPr lang="en-US" sz="2200" b="1" dirty="0"/>
              <a:t>A 2004)</a:t>
            </a:r>
          </a:p>
          <a:p>
            <a:pPr>
              <a:spcBef>
                <a:spcPts val="1000"/>
              </a:spcBef>
              <a:defRPr/>
            </a:pPr>
            <a:r>
              <a:rPr lang="en-US" sz="2200" dirty="0"/>
              <a:t>Includes mechanisms for reducing special education paperwork</a:t>
            </a:r>
          </a:p>
          <a:p>
            <a:pPr>
              <a:spcBef>
                <a:spcPts val="1000"/>
              </a:spcBef>
              <a:defRPr/>
            </a:pPr>
            <a:r>
              <a:rPr lang="en-US" sz="2200" dirty="0"/>
              <a:t>Creates discipline processes that allow districts to remove students who “inflict serious bodily injury” from classrooms</a:t>
            </a:r>
          </a:p>
          <a:p>
            <a:pPr>
              <a:spcBef>
                <a:spcPts val="1000"/>
              </a:spcBef>
              <a:defRPr/>
            </a:pPr>
            <a:r>
              <a:rPr lang="en-US" sz="2200" dirty="0"/>
              <a:t>Establishes methods to reduce the number of students with diverse backgrounds who are inappropriately placed in special education.</a:t>
            </a:r>
          </a:p>
          <a:p>
            <a:pPr>
              <a:spcBef>
                <a:spcPts val="1000"/>
              </a:spcBef>
              <a:defRPr/>
            </a:pPr>
            <a:r>
              <a:rPr lang="en-US" sz="2200" dirty="0"/>
              <a:t>Makes meeting the “highly qualified teacher” requirements of federal legislation more flexible by allowing veteran teachers to demonstrate their qualifications by means other than a test</a:t>
            </a:r>
          </a:p>
          <a:p>
            <a:pPr>
              <a:spcBef>
                <a:spcPts val="1000"/>
              </a:spcBef>
              <a:defRPr/>
            </a:pPr>
            <a:r>
              <a:rPr lang="en-US" sz="2200" dirty="0"/>
              <a:t>Provides for including students with disabilities in accountability systems (highly controversial)</a:t>
            </a:r>
          </a:p>
        </p:txBody>
      </p:sp>
    </p:spTree>
    <p:extLst>
      <p:ext uri="{BB962C8B-B14F-4D97-AF65-F5344CB8AC3E}">
        <p14:creationId xmlns:p14="http://schemas.microsoft.com/office/powerpoint/2010/main" val="38697042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Inclusion </a:t>
            </a:r>
            <a:r>
              <a:rPr lang="en-US" sz="2000" b="0" dirty="0"/>
              <a:t>(1 of 4)</a:t>
            </a:r>
            <a:endParaRPr lang="en-IN" sz="2000" b="0" dirty="0"/>
          </a:p>
        </p:txBody>
      </p:sp>
      <p:sp>
        <p:nvSpPr>
          <p:cNvPr id="4" name="Content Placeholder 3"/>
          <p:cNvSpPr>
            <a:spLocks noGrp="1"/>
          </p:cNvSpPr>
          <p:nvPr>
            <p:ph sz="quarter" idx="13"/>
          </p:nvPr>
        </p:nvSpPr>
        <p:spPr>
          <a:xfrm>
            <a:off x="457200" y="1556327"/>
            <a:ext cx="8091577" cy="2787074"/>
          </a:xfrm>
        </p:spPr>
        <p:txBody>
          <a:bodyPr/>
          <a:lstStyle/>
          <a:p>
            <a:pPr marL="0" indent="0">
              <a:spcBef>
                <a:spcPts val="0"/>
              </a:spcBef>
              <a:buFont typeface="Times" pitchFamily="-84" charset="0"/>
              <a:buNone/>
              <a:defRPr/>
            </a:pPr>
            <a:r>
              <a:rPr lang="en-US" sz="2200" dirty="0"/>
              <a:t>Progress in the general education curriculum is a requirement of I</a:t>
            </a:r>
            <a:r>
              <a:rPr lang="en-US" sz="100" dirty="0"/>
              <a:t> </a:t>
            </a:r>
            <a:r>
              <a:rPr lang="en-US" sz="2200" dirty="0"/>
              <a:t>D</a:t>
            </a:r>
            <a:r>
              <a:rPr lang="en-US" sz="100" dirty="0"/>
              <a:t> </a:t>
            </a:r>
            <a:r>
              <a:rPr lang="en-US" sz="2200" dirty="0"/>
              <a:t>E</a:t>
            </a:r>
            <a:r>
              <a:rPr lang="en-US" sz="100" dirty="0"/>
              <a:t> </a:t>
            </a:r>
            <a:r>
              <a:rPr lang="en-US" sz="2200" dirty="0"/>
              <a:t>A. This is the principle of the </a:t>
            </a:r>
            <a:r>
              <a:rPr lang="en-US" sz="2200" b="1" dirty="0"/>
              <a:t>least restrictive environment</a:t>
            </a:r>
            <a:r>
              <a:rPr lang="en-US" sz="2200" dirty="0"/>
              <a:t> (L</a:t>
            </a:r>
            <a:r>
              <a:rPr lang="en-US" sz="100" dirty="0"/>
              <a:t> </a:t>
            </a:r>
            <a:r>
              <a:rPr lang="en-US" sz="2200" dirty="0"/>
              <a:t>R</a:t>
            </a:r>
            <a:r>
              <a:rPr lang="en-US" sz="100" dirty="0"/>
              <a:t> </a:t>
            </a:r>
            <a:r>
              <a:rPr lang="en-US" sz="2200" dirty="0"/>
              <a:t>E), which has led to the concept of inclusion.</a:t>
            </a:r>
          </a:p>
          <a:p>
            <a:pPr marL="0" indent="0">
              <a:buFont typeface="Times" pitchFamily="-84" charset="0"/>
              <a:buNone/>
              <a:defRPr/>
            </a:pPr>
            <a:r>
              <a:rPr lang="en-US" sz="2200" b="1" dirty="0"/>
              <a:t>Inclusion</a:t>
            </a:r>
            <a:endParaRPr lang="en-US" sz="2200" dirty="0"/>
          </a:p>
          <a:p>
            <a:pPr>
              <a:defRPr/>
            </a:pPr>
            <a:r>
              <a:rPr lang="en-US" sz="2200" dirty="0"/>
              <a:t>Places students with exceptionalities in the school’s academic curriculum and all other experiences alongside students not having exceptionalities</a:t>
            </a:r>
          </a:p>
        </p:txBody>
      </p:sp>
      <p:sp>
        <p:nvSpPr>
          <p:cNvPr id="5" name="Content Placeholder 4"/>
          <p:cNvSpPr>
            <a:spLocks noGrp="1"/>
          </p:cNvSpPr>
          <p:nvPr>
            <p:ph sz="quarter" idx="14"/>
          </p:nvPr>
        </p:nvSpPr>
        <p:spPr>
          <a:xfrm>
            <a:off x="457200" y="4392276"/>
            <a:ext cx="8091577" cy="2003444"/>
          </a:xfrm>
        </p:spPr>
        <p:txBody>
          <a:bodyPr/>
          <a:lstStyle/>
          <a:p>
            <a:pPr marL="0" indent="0">
              <a:spcBef>
                <a:spcPts val="0"/>
              </a:spcBef>
              <a:buFont typeface="Times" pitchFamily="-84" charset="0"/>
              <a:buNone/>
              <a:defRPr/>
            </a:pPr>
            <a:r>
              <a:rPr lang="en-US" sz="2200" b="1" dirty="0"/>
              <a:t>Components of Inclusion</a:t>
            </a:r>
          </a:p>
          <a:p>
            <a:pPr>
              <a:defRPr/>
            </a:pPr>
            <a:r>
              <a:rPr lang="en-US" sz="2200" b="1" dirty="0"/>
              <a:t>Home-School Placement</a:t>
            </a:r>
          </a:p>
          <a:p>
            <a:pPr lvl="1">
              <a:defRPr/>
            </a:pPr>
            <a:r>
              <a:rPr lang="en-US" sz="2200" dirty="0"/>
              <a:t>When inclusion is in place, learners with exceptionalities attend the same school they would have attended if they didn’t have an exceptionality.</a:t>
            </a:r>
          </a:p>
        </p:txBody>
      </p:sp>
    </p:spTree>
    <p:extLst>
      <p:ext uri="{BB962C8B-B14F-4D97-AF65-F5344CB8AC3E}">
        <p14:creationId xmlns:p14="http://schemas.microsoft.com/office/powerpoint/2010/main" val="37620482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Inclusion </a:t>
            </a:r>
            <a:r>
              <a:rPr lang="en-US" sz="2000" b="0" dirty="0"/>
              <a:t>(2 of 4)</a:t>
            </a:r>
            <a:endParaRPr lang="en-IN" dirty="0"/>
          </a:p>
        </p:txBody>
      </p:sp>
      <p:sp>
        <p:nvSpPr>
          <p:cNvPr id="5" name="Content Placeholder 4"/>
          <p:cNvSpPr>
            <a:spLocks noGrp="1"/>
          </p:cNvSpPr>
          <p:nvPr>
            <p:ph sz="quarter" idx="13"/>
          </p:nvPr>
        </p:nvSpPr>
        <p:spPr/>
        <p:txBody>
          <a:bodyPr/>
          <a:lstStyle/>
          <a:p>
            <a:pPr>
              <a:defRPr/>
            </a:pPr>
            <a:r>
              <a:rPr lang="en-US" b="1" dirty="0"/>
              <a:t>Principle of Natural Proportions</a:t>
            </a:r>
          </a:p>
          <a:p>
            <a:pPr lvl="1">
              <a:defRPr/>
            </a:pPr>
            <a:r>
              <a:rPr lang="en-US" dirty="0"/>
              <a:t>Students with exceptionalities should be placed in schools and classrooms in the same proportion as the existence of the exceptionality in the general population.</a:t>
            </a:r>
          </a:p>
          <a:p>
            <a:pPr lvl="1">
              <a:defRPr/>
            </a:pPr>
            <a:r>
              <a:rPr lang="en-US" dirty="0"/>
              <a:t>About 13% of all students in our nation’s schools are served in special education programs.</a:t>
            </a:r>
          </a:p>
          <a:p>
            <a:pPr lvl="1">
              <a:defRPr/>
            </a:pPr>
            <a:r>
              <a:rPr lang="en-US" dirty="0"/>
              <a:t>This suggests that no more than 4 students with a disability should be enrolled in a class of 30 students.</a:t>
            </a:r>
          </a:p>
          <a:p>
            <a:pPr lvl="1">
              <a:defRPr/>
            </a:pPr>
            <a:r>
              <a:rPr lang="en-US" dirty="0"/>
              <a:t>(13% of 30 is 3.9)</a:t>
            </a:r>
          </a:p>
        </p:txBody>
      </p:sp>
    </p:spTree>
    <p:extLst>
      <p:ext uri="{BB962C8B-B14F-4D97-AF65-F5344CB8AC3E}">
        <p14:creationId xmlns:p14="http://schemas.microsoft.com/office/powerpoint/2010/main" val="31019644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Inclusion </a:t>
            </a:r>
            <a:r>
              <a:rPr lang="en-US" sz="2000" b="0" dirty="0"/>
              <a:t>(3 of 4)</a:t>
            </a:r>
            <a:endParaRPr lang="en-IN" dirty="0"/>
          </a:p>
        </p:txBody>
      </p:sp>
      <p:sp>
        <p:nvSpPr>
          <p:cNvPr id="3" name="Content Placeholder 2"/>
          <p:cNvSpPr>
            <a:spLocks noGrp="1"/>
          </p:cNvSpPr>
          <p:nvPr>
            <p:ph sz="quarter" idx="13"/>
          </p:nvPr>
        </p:nvSpPr>
        <p:spPr/>
        <p:txBody>
          <a:bodyPr/>
          <a:lstStyle/>
          <a:p>
            <a:pPr>
              <a:defRPr/>
            </a:pPr>
            <a:r>
              <a:rPr lang="en-US" b="1" dirty="0"/>
              <a:t>Age- and Grade-Appropriate Placements</a:t>
            </a:r>
          </a:p>
          <a:p>
            <a:pPr lvl="1">
              <a:defRPr/>
            </a:pPr>
            <a:r>
              <a:rPr lang="en-US" dirty="0"/>
              <a:t>Inclusion supports educating all students in the grade they would be in if they didn’t have an exceptionality.</a:t>
            </a:r>
          </a:p>
          <a:p>
            <a:pPr lvl="1">
              <a:defRPr/>
            </a:pPr>
            <a:r>
              <a:rPr lang="en-US" dirty="0"/>
              <a:t>For example, if a child is 7 and would be in the first grade if he didn’t have an exceptionality, he would still be placed in the first grade.</a:t>
            </a:r>
          </a:p>
        </p:txBody>
      </p:sp>
    </p:spTree>
    <p:extLst>
      <p:ext uri="{BB962C8B-B14F-4D97-AF65-F5344CB8AC3E}">
        <p14:creationId xmlns:p14="http://schemas.microsoft.com/office/powerpoint/2010/main" val="4788532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Inclusion </a:t>
            </a:r>
            <a:r>
              <a:rPr lang="en-US" sz="2000" b="0" dirty="0"/>
              <a:t>(4 of 4)</a:t>
            </a:r>
            <a:endParaRPr lang="en-IN" dirty="0"/>
          </a:p>
        </p:txBody>
      </p:sp>
      <p:sp>
        <p:nvSpPr>
          <p:cNvPr id="3" name="Content Placeholder 2"/>
          <p:cNvSpPr>
            <a:spLocks noGrp="1"/>
          </p:cNvSpPr>
          <p:nvPr>
            <p:ph sz="quarter" idx="13"/>
          </p:nvPr>
        </p:nvSpPr>
        <p:spPr>
          <a:xfrm>
            <a:off x="457200" y="1556326"/>
            <a:ext cx="8470900" cy="4434275"/>
          </a:xfrm>
        </p:spPr>
        <p:txBody>
          <a:bodyPr/>
          <a:lstStyle/>
          <a:p>
            <a:pPr>
              <a:defRPr/>
            </a:pPr>
            <a:r>
              <a:rPr lang="en-US" b="1" dirty="0"/>
              <a:t>Restructuring Teaching and Learning</a:t>
            </a:r>
          </a:p>
          <a:p>
            <a:pPr lvl="1">
              <a:defRPr/>
            </a:pPr>
            <a:r>
              <a:rPr lang="en-US" dirty="0"/>
              <a:t>General education teachers, special educators, outside services providers, and families work as a team.</a:t>
            </a:r>
          </a:p>
          <a:p>
            <a:pPr lvl="1">
              <a:defRPr/>
            </a:pPr>
            <a:r>
              <a:rPr lang="en-US" dirty="0"/>
              <a:t>With the support of special educators, regular education teachers modify their instruction and the way they interact with their students</a:t>
            </a:r>
          </a:p>
          <a:p>
            <a:pPr lvl="1">
              <a:defRPr/>
            </a:pPr>
            <a:r>
              <a:rPr lang="en-US" dirty="0"/>
              <a:t>to ensure that learners with exceptionalities have a chance to be successful.</a:t>
            </a:r>
          </a:p>
        </p:txBody>
      </p:sp>
    </p:spTree>
    <p:extLst>
      <p:ext uri="{BB962C8B-B14F-4D97-AF65-F5344CB8AC3E}">
        <p14:creationId xmlns:p14="http://schemas.microsoft.com/office/powerpoint/2010/main" val="1378640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Intelligence </a:t>
            </a:r>
            <a:r>
              <a:rPr lang="en-US" sz="2000" b="0" dirty="0"/>
              <a:t>(2 of 2)</a:t>
            </a:r>
            <a:endParaRPr lang="en-IN" dirty="0"/>
          </a:p>
        </p:txBody>
      </p:sp>
      <p:sp>
        <p:nvSpPr>
          <p:cNvPr id="5" name="Content Placeholder 4"/>
          <p:cNvSpPr>
            <a:spLocks noGrp="1"/>
          </p:cNvSpPr>
          <p:nvPr>
            <p:ph sz="quarter" idx="13"/>
          </p:nvPr>
        </p:nvSpPr>
        <p:spPr>
          <a:xfrm>
            <a:off x="457200" y="1556326"/>
            <a:ext cx="8229600" cy="4637440"/>
          </a:xfrm>
        </p:spPr>
        <p:txBody>
          <a:bodyPr/>
          <a:lstStyle/>
          <a:p>
            <a:pPr marL="0" indent="0">
              <a:spcBef>
                <a:spcPts val="0"/>
              </a:spcBef>
              <a:buFont typeface="Times" pitchFamily="-84" charset="0"/>
              <a:buNone/>
              <a:defRPr/>
            </a:pPr>
            <a:r>
              <a:rPr lang="en-US" dirty="0"/>
              <a:t>Why do you suppose experts believe the ability to answer questions such as, “What is the capital of Brazil?” is considered to be an indicator of intelligence?</a:t>
            </a:r>
          </a:p>
          <a:p>
            <a:pPr>
              <a:defRPr/>
            </a:pPr>
            <a:r>
              <a:rPr lang="en-US" dirty="0"/>
              <a:t>Experts believe that intelligent people acquire more general knowledge than people with lower intelligence.</a:t>
            </a:r>
          </a:p>
          <a:p>
            <a:pPr>
              <a:defRPr/>
            </a:pPr>
            <a:r>
              <a:rPr lang="en-US" dirty="0"/>
              <a:t>This raises questions about “I</a:t>
            </a:r>
            <a:r>
              <a:rPr lang="en-US" sz="100" dirty="0"/>
              <a:t> </a:t>
            </a:r>
            <a:r>
              <a:rPr lang="en-US" dirty="0"/>
              <a:t>Q” because experience obviously influences an individual’s ability to answer questions, such as the one above.</a:t>
            </a:r>
          </a:p>
          <a:p>
            <a:pPr>
              <a:defRPr/>
            </a:pPr>
            <a:r>
              <a:rPr lang="en-US" dirty="0"/>
              <a:t>Other factors, such as conscientiousness, perseverance, and openness to new experiences, all influence academic success.</a:t>
            </a:r>
          </a:p>
        </p:txBody>
      </p:sp>
    </p:spTree>
    <p:extLst>
      <p:ext uri="{BB962C8B-B14F-4D97-AF65-F5344CB8AC3E}">
        <p14:creationId xmlns:p14="http://schemas.microsoft.com/office/powerpoint/2010/main" val="13992445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Design for Learning </a:t>
            </a:r>
            <a:r>
              <a:rPr lang="en-US" sz="2000" b="0" dirty="0"/>
              <a:t>(1 of 4)</a:t>
            </a:r>
            <a:endParaRPr lang="en-IN" sz="2000" b="0" dirty="0"/>
          </a:p>
        </p:txBody>
      </p:sp>
      <p:sp>
        <p:nvSpPr>
          <p:cNvPr id="3" name="Content Placeholder 2"/>
          <p:cNvSpPr>
            <a:spLocks noGrp="1"/>
          </p:cNvSpPr>
          <p:nvPr>
            <p:ph sz="quarter" idx="13"/>
          </p:nvPr>
        </p:nvSpPr>
        <p:spPr>
          <a:xfrm>
            <a:off x="457200" y="1556326"/>
            <a:ext cx="8013700" cy="4434275"/>
          </a:xfrm>
        </p:spPr>
        <p:txBody>
          <a:bodyPr/>
          <a:lstStyle/>
          <a:p>
            <a:pPr marL="0" indent="0">
              <a:spcBef>
                <a:spcPts val="0"/>
              </a:spcBef>
              <a:buFont typeface="Times" pitchFamily="-84" charset="0"/>
              <a:buNone/>
              <a:defRPr/>
            </a:pPr>
            <a:r>
              <a:rPr lang="en-US" dirty="0"/>
              <a:t>When you approach a set of step leading into a building, what do you usually see next to the steps?</a:t>
            </a:r>
          </a:p>
          <a:p>
            <a:pPr>
              <a:defRPr/>
            </a:pPr>
            <a:r>
              <a:rPr lang="en-US" dirty="0"/>
              <a:t>A ramp</a:t>
            </a:r>
          </a:p>
          <a:p>
            <a:pPr>
              <a:defRPr/>
            </a:pPr>
            <a:r>
              <a:rPr lang="en-US" dirty="0"/>
              <a:t>The ramp ensures that people confined to wheelchairs can still access the building.</a:t>
            </a:r>
          </a:p>
          <a:p>
            <a:pPr>
              <a:defRPr/>
            </a:pPr>
            <a:r>
              <a:rPr lang="en-US" dirty="0"/>
              <a:t>This illustrates the concept of </a:t>
            </a:r>
            <a:r>
              <a:rPr lang="en-US" b="1" dirty="0"/>
              <a:t>universal design</a:t>
            </a:r>
          </a:p>
          <a:p>
            <a:pPr lvl="1">
              <a:defRPr/>
            </a:pPr>
            <a:r>
              <a:rPr lang="en-US" dirty="0"/>
              <a:t>the design of buildings, environments, and products to ensure that all people can access the building or environment, or use the product</a:t>
            </a:r>
          </a:p>
        </p:txBody>
      </p:sp>
    </p:spTree>
    <p:extLst>
      <p:ext uri="{BB962C8B-B14F-4D97-AF65-F5344CB8AC3E}">
        <p14:creationId xmlns:p14="http://schemas.microsoft.com/office/powerpoint/2010/main" val="25087045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Universal Design for Learning </a:t>
            </a:r>
            <a:r>
              <a:rPr lang="en-US" sz="2000" b="0" dirty="0"/>
              <a:t>(2 of 4)</a:t>
            </a:r>
            <a:endParaRPr lang="en-IN" dirty="0"/>
          </a:p>
        </p:txBody>
      </p:sp>
      <p:sp>
        <p:nvSpPr>
          <p:cNvPr id="11" name="Content Placeholder 10"/>
          <p:cNvSpPr>
            <a:spLocks noGrp="1"/>
          </p:cNvSpPr>
          <p:nvPr>
            <p:ph sz="quarter" idx="13"/>
          </p:nvPr>
        </p:nvSpPr>
        <p:spPr>
          <a:xfrm>
            <a:off x="457200" y="1556328"/>
            <a:ext cx="8229600" cy="1690352"/>
          </a:xfrm>
        </p:spPr>
        <p:txBody>
          <a:bodyPr/>
          <a:lstStyle/>
          <a:p>
            <a:pPr marL="0" indent="0">
              <a:spcBef>
                <a:spcPts val="0"/>
              </a:spcBef>
              <a:buFont typeface="Times" pitchFamily="-84" charset="0"/>
              <a:buNone/>
              <a:defRPr/>
            </a:pPr>
            <a:r>
              <a:rPr lang="en-US" b="1" dirty="0"/>
              <a:t>Universal Design for Learning (U</a:t>
            </a:r>
            <a:r>
              <a:rPr lang="en-US" sz="100" b="1" dirty="0"/>
              <a:t> </a:t>
            </a:r>
            <a:r>
              <a:rPr lang="en-US" b="1" dirty="0"/>
              <a:t>D</a:t>
            </a:r>
            <a:r>
              <a:rPr lang="en-US" sz="100" b="1" dirty="0"/>
              <a:t> </a:t>
            </a:r>
            <a:r>
              <a:rPr lang="en-US" b="1" dirty="0"/>
              <a:t>L)</a:t>
            </a:r>
          </a:p>
          <a:p>
            <a:pPr>
              <a:defRPr/>
            </a:pPr>
            <a:r>
              <a:rPr lang="en-US" dirty="0"/>
              <a:t>takes the concept of </a:t>
            </a:r>
            <a:r>
              <a:rPr lang="en-US" b="1" dirty="0"/>
              <a:t>universal design</a:t>
            </a:r>
            <a:r>
              <a:rPr lang="en-US" dirty="0"/>
              <a:t> a step farther and designs instructional materials and activities to make content accessible to all learners</a:t>
            </a:r>
          </a:p>
        </p:txBody>
      </p:sp>
      <p:sp>
        <p:nvSpPr>
          <p:cNvPr id="12" name="Content Placeholder 11"/>
          <p:cNvSpPr>
            <a:spLocks noGrp="1"/>
          </p:cNvSpPr>
          <p:nvPr>
            <p:ph sz="quarter" idx="14"/>
          </p:nvPr>
        </p:nvSpPr>
        <p:spPr>
          <a:xfrm>
            <a:off x="457200" y="3348520"/>
            <a:ext cx="8229600" cy="412597"/>
          </a:xfrm>
        </p:spPr>
        <p:txBody>
          <a:bodyPr/>
          <a:lstStyle/>
          <a:p>
            <a:pPr marL="0" indent="0">
              <a:spcBef>
                <a:spcPts val="0"/>
              </a:spcBef>
              <a:buFont typeface="Times" pitchFamily="-84" charset="0"/>
              <a:buNone/>
              <a:defRPr/>
            </a:pPr>
            <a:r>
              <a:rPr lang="en-US" b="1" dirty="0"/>
              <a:t>Principles of U</a:t>
            </a:r>
            <a:r>
              <a:rPr lang="en-US" sz="100" b="1" dirty="0"/>
              <a:t> </a:t>
            </a:r>
            <a:r>
              <a:rPr lang="en-US" b="1" dirty="0"/>
              <a:t>D</a:t>
            </a:r>
            <a:r>
              <a:rPr lang="en-US" sz="100" b="1" dirty="0"/>
              <a:t> </a:t>
            </a:r>
            <a:r>
              <a:rPr lang="en-US" b="1" dirty="0"/>
              <a:t>L</a:t>
            </a:r>
          </a:p>
        </p:txBody>
      </p:sp>
      <p:sp>
        <p:nvSpPr>
          <p:cNvPr id="13" name="Content Placeholder 12"/>
          <p:cNvSpPr>
            <a:spLocks noGrp="1"/>
          </p:cNvSpPr>
          <p:nvPr>
            <p:ph sz="quarter" idx="15"/>
          </p:nvPr>
        </p:nvSpPr>
        <p:spPr>
          <a:xfrm>
            <a:off x="457200" y="3838469"/>
            <a:ext cx="1664898" cy="390926"/>
          </a:xfrm>
        </p:spPr>
        <p:txBody>
          <a:bodyPr/>
          <a:lstStyle/>
          <a:p>
            <a:r>
              <a:rPr lang="en-US" b="1" dirty="0"/>
              <a:t>Principle</a:t>
            </a:r>
            <a:endParaRPr lang="en-IN" dirty="0"/>
          </a:p>
        </p:txBody>
      </p:sp>
      <p:graphicFrame>
        <p:nvGraphicFramePr>
          <p:cNvPr id="16" name="Object 15" descr="One :"/>
          <p:cNvGraphicFramePr>
            <a:graphicFrameLocks noChangeAspect="1"/>
          </p:cNvGraphicFramePr>
          <p:nvPr>
            <p:extLst>
              <p:ext uri="{D42A27DB-BD31-4B8C-83A1-F6EECF244321}">
                <p14:modId xmlns:p14="http://schemas.microsoft.com/office/powerpoint/2010/main" val="2759219682"/>
              </p:ext>
            </p:extLst>
          </p:nvPr>
        </p:nvGraphicFramePr>
        <p:xfrm>
          <a:off x="2165408" y="3869580"/>
          <a:ext cx="290513" cy="315912"/>
        </p:xfrm>
        <a:graphic>
          <a:graphicData uri="http://schemas.openxmlformats.org/presentationml/2006/ole">
            <mc:AlternateContent xmlns:mc="http://schemas.openxmlformats.org/markup-compatibility/2006">
              <mc:Choice xmlns:v="urn:schemas-microsoft-com:vml" Requires="v">
                <p:oleObj name="Equation" r:id="rId2" imgW="152280" imgH="164880" progId="Equation.DSMT4">
                  <p:embed/>
                </p:oleObj>
              </mc:Choice>
              <mc:Fallback>
                <p:oleObj name="Equation" r:id="rId2" imgW="152280" imgH="164880" progId="Equation.DSMT4">
                  <p:embed/>
                  <p:pic>
                    <p:nvPicPr>
                      <p:cNvPr id="8" name="Object 7"/>
                      <p:cNvPicPr/>
                      <p:nvPr/>
                    </p:nvPicPr>
                    <p:blipFill>
                      <a:blip r:embed="rId3"/>
                      <a:stretch>
                        <a:fillRect/>
                      </a:stretch>
                    </p:blipFill>
                    <p:spPr>
                      <a:xfrm>
                        <a:off x="2165408" y="3869580"/>
                        <a:ext cx="290513" cy="315912"/>
                      </a:xfrm>
                      <a:prstGeom prst="rect">
                        <a:avLst/>
                      </a:prstGeom>
                    </p:spPr>
                  </p:pic>
                </p:oleObj>
              </mc:Fallback>
            </mc:AlternateContent>
          </a:graphicData>
        </a:graphic>
      </p:graphicFrame>
      <p:sp>
        <p:nvSpPr>
          <p:cNvPr id="14" name="Content Placeholder 13"/>
          <p:cNvSpPr>
            <a:spLocks noGrp="1"/>
          </p:cNvSpPr>
          <p:nvPr>
            <p:ph sz="quarter" idx="16"/>
          </p:nvPr>
        </p:nvSpPr>
        <p:spPr>
          <a:xfrm>
            <a:off x="2522991" y="3838469"/>
            <a:ext cx="6283189" cy="390926"/>
          </a:xfrm>
        </p:spPr>
        <p:txBody>
          <a:bodyPr/>
          <a:lstStyle/>
          <a:p>
            <a:pPr marL="432" indent="0">
              <a:buNone/>
            </a:pPr>
            <a:r>
              <a:rPr lang="en-US" b="1" dirty="0"/>
              <a:t>Provide Multiple Means of Representation</a:t>
            </a:r>
            <a:endParaRPr lang="en-IN" dirty="0"/>
          </a:p>
        </p:txBody>
      </p:sp>
      <p:sp>
        <p:nvSpPr>
          <p:cNvPr id="15" name="Content Placeholder 14"/>
          <p:cNvSpPr>
            <a:spLocks noGrp="1"/>
          </p:cNvSpPr>
          <p:nvPr>
            <p:ph sz="quarter" idx="17"/>
          </p:nvPr>
        </p:nvSpPr>
        <p:spPr>
          <a:xfrm>
            <a:off x="457200" y="4287332"/>
            <a:ext cx="8229600" cy="2082988"/>
          </a:xfrm>
        </p:spPr>
        <p:txBody>
          <a:bodyPr/>
          <a:lstStyle/>
          <a:p>
            <a:pPr lvl="1">
              <a:defRPr/>
            </a:pPr>
            <a:r>
              <a:rPr lang="en-US" dirty="0"/>
              <a:t>When appropriate, alternatives to printed text and verbal description be used to present content.</a:t>
            </a:r>
          </a:p>
          <a:p>
            <a:pPr lvl="1">
              <a:defRPr/>
            </a:pPr>
            <a:r>
              <a:rPr lang="en-US" dirty="0"/>
              <a:t>For instance, text-to-speech (T</a:t>
            </a:r>
            <a:r>
              <a:rPr lang="en-US" sz="100" dirty="0"/>
              <a:t> </a:t>
            </a:r>
            <a:r>
              <a:rPr lang="en-US" dirty="0"/>
              <a:t>T</a:t>
            </a:r>
            <a:r>
              <a:rPr lang="en-US" sz="100" dirty="0"/>
              <a:t> </a:t>
            </a:r>
            <a:r>
              <a:rPr lang="en-US" dirty="0"/>
              <a:t>S) software allows struggling readers to have text read aloud to them</a:t>
            </a:r>
          </a:p>
          <a:p>
            <a:pPr lvl="1">
              <a:defRPr/>
            </a:pPr>
            <a:r>
              <a:rPr lang="en-US" dirty="0"/>
              <a:t>And, ebooks can be converted to audiobooks.</a:t>
            </a:r>
          </a:p>
        </p:txBody>
      </p:sp>
    </p:spTree>
    <p:extLst>
      <p:ext uri="{BB962C8B-B14F-4D97-AF65-F5344CB8AC3E}">
        <p14:creationId xmlns:p14="http://schemas.microsoft.com/office/powerpoint/2010/main" val="2181122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Universal Design for Learning </a:t>
            </a:r>
            <a:r>
              <a:rPr lang="en-US" sz="2000" b="0" dirty="0"/>
              <a:t>(3 of 4)</a:t>
            </a:r>
            <a:endParaRPr lang="en-IN" dirty="0"/>
          </a:p>
        </p:txBody>
      </p:sp>
      <p:sp>
        <p:nvSpPr>
          <p:cNvPr id="5" name="Content Placeholder 4"/>
          <p:cNvSpPr>
            <a:spLocks noGrp="1"/>
          </p:cNvSpPr>
          <p:nvPr>
            <p:ph sz="quarter" idx="13"/>
          </p:nvPr>
        </p:nvSpPr>
        <p:spPr>
          <a:xfrm>
            <a:off x="457200" y="1556328"/>
            <a:ext cx="1664898" cy="402744"/>
          </a:xfrm>
        </p:spPr>
        <p:txBody>
          <a:bodyPr/>
          <a:lstStyle/>
          <a:p>
            <a:pPr>
              <a:defRPr/>
            </a:pPr>
            <a:r>
              <a:rPr lang="en-US" b="1" dirty="0"/>
              <a:t>Principle</a:t>
            </a:r>
            <a:endParaRPr lang="en-US" dirty="0"/>
          </a:p>
        </p:txBody>
      </p:sp>
      <p:graphicFrame>
        <p:nvGraphicFramePr>
          <p:cNvPr id="8" name="Object 7" descr="Two :"/>
          <p:cNvGraphicFramePr>
            <a:graphicFrameLocks noChangeAspect="1"/>
          </p:cNvGraphicFramePr>
          <p:nvPr>
            <p:extLst>
              <p:ext uri="{D42A27DB-BD31-4B8C-83A1-F6EECF244321}">
                <p14:modId xmlns:p14="http://schemas.microsoft.com/office/powerpoint/2010/main" val="3373636624"/>
              </p:ext>
            </p:extLst>
          </p:nvPr>
        </p:nvGraphicFramePr>
        <p:xfrm>
          <a:off x="2174058" y="1592766"/>
          <a:ext cx="363538" cy="315912"/>
        </p:xfrm>
        <a:graphic>
          <a:graphicData uri="http://schemas.openxmlformats.org/presentationml/2006/ole">
            <mc:AlternateContent xmlns:mc="http://schemas.openxmlformats.org/markup-compatibility/2006">
              <mc:Choice xmlns:v="urn:schemas-microsoft-com:vml" Requires="v">
                <p:oleObj name="Equation" r:id="rId2" imgW="190440" imgH="164880" progId="Equation.DSMT4">
                  <p:embed/>
                </p:oleObj>
              </mc:Choice>
              <mc:Fallback>
                <p:oleObj name="Equation" r:id="rId2" imgW="190440" imgH="164880" progId="Equation.DSMT4">
                  <p:embed/>
                  <p:pic>
                    <p:nvPicPr>
                      <p:cNvPr id="13" name="Object 12"/>
                      <p:cNvPicPr/>
                      <p:nvPr/>
                    </p:nvPicPr>
                    <p:blipFill>
                      <a:blip r:embed="rId3"/>
                      <a:stretch>
                        <a:fillRect/>
                      </a:stretch>
                    </p:blipFill>
                    <p:spPr>
                      <a:xfrm>
                        <a:off x="2174058" y="1592766"/>
                        <a:ext cx="363538" cy="315912"/>
                      </a:xfrm>
                      <a:prstGeom prst="rect">
                        <a:avLst/>
                      </a:prstGeom>
                    </p:spPr>
                  </p:pic>
                </p:oleObj>
              </mc:Fallback>
            </mc:AlternateContent>
          </a:graphicData>
        </a:graphic>
      </p:graphicFrame>
      <p:sp>
        <p:nvSpPr>
          <p:cNvPr id="6" name="Content Placeholder 5"/>
          <p:cNvSpPr>
            <a:spLocks noGrp="1"/>
          </p:cNvSpPr>
          <p:nvPr>
            <p:ph sz="quarter" idx="14"/>
          </p:nvPr>
        </p:nvSpPr>
        <p:spPr>
          <a:xfrm>
            <a:off x="2612842" y="1563266"/>
            <a:ext cx="5546785" cy="408505"/>
          </a:xfrm>
        </p:spPr>
        <p:txBody>
          <a:bodyPr/>
          <a:lstStyle/>
          <a:p>
            <a:pPr marL="432" indent="0">
              <a:buNone/>
            </a:pPr>
            <a:r>
              <a:rPr lang="en-US" b="1" dirty="0"/>
              <a:t>Provide Multiple Means of Action and</a:t>
            </a:r>
            <a:endParaRPr lang="en-IN" dirty="0"/>
          </a:p>
        </p:txBody>
      </p:sp>
      <p:sp>
        <p:nvSpPr>
          <p:cNvPr id="7" name="Content Placeholder 6"/>
          <p:cNvSpPr>
            <a:spLocks noGrp="1"/>
          </p:cNvSpPr>
          <p:nvPr>
            <p:ph sz="quarter" idx="15"/>
          </p:nvPr>
        </p:nvSpPr>
        <p:spPr>
          <a:xfrm>
            <a:off x="457199" y="2034878"/>
            <a:ext cx="8382001" cy="4019907"/>
          </a:xfrm>
        </p:spPr>
        <p:txBody>
          <a:bodyPr/>
          <a:lstStyle/>
          <a:p>
            <a:pPr marL="255600" indent="0">
              <a:buNone/>
              <a:defRPr/>
            </a:pPr>
            <a:r>
              <a:rPr lang="en-US" b="1" dirty="0"/>
              <a:t>Expression</a:t>
            </a:r>
          </a:p>
          <a:p>
            <a:pPr lvl="1">
              <a:defRPr/>
            </a:pPr>
            <a:r>
              <a:rPr lang="en-US" dirty="0"/>
              <a:t>Provides for flexibility in helping learners express what they know.</a:t>
            </a:r>
          </a:p>
          <a:p>
            <a:pPr lvl="1">
              <a:defRPr/>
            </a:pPr>
            <a:r>
              <a:rPr lang="en-US" dirty="0"/>
              <a:t>Handwriting, using a word processor, and responding orally, may not be feasible for learners with weak motor skills, dyslexia, or visually impairments.</a:t>
            </a:r>
          </a:p>
          <a:p>
            <a:pPr lvl="1">
              <a:defRPr/>
            </a:pPr>
            <a:r>
              <a:rPr lang="en-US" dirty="0"/>
              <a:t>Audio recording and voice-recognition software provide alternative modes of expression</a:t>
            </a:r>
          </a:p>
          <a:p>
            <a:pPr lvl="1">
              <a:defRPr/>
            </a:pPr>
            <a:r>
              <a:rPr lang="en-US" dirty="0"/>
              <a:t>Adaptive keyboards offer flexibility for performing computer-related tasks.</a:t>
            </a:r>
          </a:p>
        </p:txBody>
      </p:sp>
    </p:spTree>
    <p:extLst>
      <p:ext uri="{BB962C8B-B14F-4D97-AF65-F5344CB8AC3E}">
        <p14:creationId xmlns:p14="http://schemas.microsoft.com/office/powerpoint/2010/main" val="8167567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Universal Design for Learning </a:t>
            </a:r>
            <a:r>
              <a:rPr lang="en-US" sz="2000" b="0" dirty="0"/>
              <a:t>(4 of 4)</a:t>
            </a:r>
            <a:endParaRPr lang="en-IN" dirty="0"/>
          </a:p>
        </p:txBody>
      </p:sp>
      <p:sp>
        <p:nvSpPr>
          <p:cNvPr id="9" name="Content Placeholder 8"/>
          <p:cNvSpPr>
            <a:spLocks noGrp="1"/>
          </p:cNvSpPr>
          <p:nvPr>
            <p:ph sz="quarter" idx="13"/>
          </p:nvPr>
        </p:nvSpPr>
        <p:spPr>
          <a:xfrm>
            <a:off x="457200" y="1556328"/>
            <a:ext cx="1664898" cy="438899"/>
          </a:xfrm>
        </p:spPr>
        <p:txBody>
          <a:bodyPr/>
          <a:lstStyle/>
          <a:p>
            <a:r>
              <a:rPr lang="en-US" altLang="en-US" b="1" dirty="0"/>
              <a:t>Principle</a:t>
            </a:r>
          </a:p>
        </p:txBody>
      </p:sp>
      <p:graphicFrame>
        <p:nvGraphicFramePr>
          <p:cNvPr id="13" name="Object 12" descr="Three :"/>
          <p:cNvGraphicFramePr>
            <a:graphicFrameLocks noChangeAspect="1"/>
          </p:cNvGraphicFramePr>
          <p:nvPr>
            <p:extLst>
              <p:ext uri="{D42A27DB-BD31-4B8C-83A1-F6EECF244321}">
                <p14:modId xmlns:p14="http://schemas.microsoft.com/office/powerpoint/2010/main" val="3916680861"/>
              </p:ext>
            </p:extLst>
          </p:nvPr>
        </p:nvGraphicFramePr>
        <p:xfrm>
          <a:off x="2147366" y="1595552"/>
          <a:ext cx="436483" cy="315239"/>
        </p:xfrm>
        <a:graphic>
          <a:graphicData uri="http://schemas.openxmlformats.org/presentationml/2006/ole">
            <mc:AlternateContent xmlns:mc="http://schemas.openxmlformats.org/markup-compatibility/2006">
              <mc:Choice xmlns:v="urn:schemas-microsoft-com:vml" Requires="v">
                <p:oleObj name="Equation" r:id="rId2" imgW="228600" imgH="164880" progId="Equation.DSMT4">
                  <p:embed/>
                </p:oleObj>
              </mc:Choice>
              <mc:Fallback>
                <p:oleObj name="Equation" r:id="rId2" imgW="228600" imgH="164880" progId="Equation.DSMT4">
                  <p:embed/>
                  <p:pic>
                    <p:nvPicPr>
                      <p:cNvPr id="0" name=""/>
                      <p:cNvPicPr/>
                      <p:nvPr/>
                    </p:nvPicPr>
                    <p:blipFill>
                      <a:blip r:embed="rId3"/>
                      <a:stretch>
                        <a:fillRect/>
                      </a:stretch>
                    </p:blipFill>
                    <p:spPr>
                      <a:xfrm>
                        <a:off x="2147366" y="1595552"/>
                        <a:ext cx="436483" cy="315239"/>
                      </a:xfrm>
                      <a:prstGeom prst="rect">
                        <a:avLst/>
                      </a:prstGeom>
                    </p:spPr>
                  </p:pic>
                </p:oleObj>
              </mc:Fallback>
            </mc:AlternateContent>
          </a:graphicData>
        </a:graphic>
      </p:graphicFrame>
      <p:sp>
        <p:nvSpPr>
          <p:cNvPr id="10" name="Content Placeholder 9"/>
          <p:cNvSpPr>
            <a:spLocks noGrp="1"/>
          </p:cNvSpPr>
          <p:nvPr>
            <p:ph sz="quarter" idx="14"/>
          </p:nvPr>
        </p:nvSpPr>
        <p:spPr>
          <a:xfrm>
            <a:off x="2639681" y="1556974"/>
            <a:ext cx="5952226" cy="438253"/>
          </a:xfrm>
        </p:spPr>
        <p:txBody>
          <a:bodyPr/>
          <a:lstStyle/>
          <a:p>
            <a:pPr marL="432" indent="0">
              <a:buNone/>
            </a:pPr>
            <a:r>
              <a:rPr lang="en-US" altLang="en-US" b="1" dirty="0"/>
              <a:t>Provide Multiple Means of Engagement</a:t>
            </a:r>
            <a:endParaRPr lang="en-IN" dirty="0"/>
          </a:p>
        </p:txBody>
      </p:sp>
      <p:sp>
        <p:nvSpPr>
          <p:cNvPr id="11" name="Content Placeholder 10"/>
          <p:cNvSpPr>
            <a:spLocks noGrp="1"/>
          </p:cNvSpPr>
          <p:nvPr>
            <p:ph sz="quarter" idx="15"/>
          </p:nvPr>
        </p:nvSpPr>
        <p:spPr>
          <a:xfrm>
            <a:off x="457200" y="2061713"/>
            <a:ext cx="8229600" cy="2915729"/>
          </a:xfrm>
        </p:spPr>
        <p:txBody>
          <a:bodyPr/>
          <a:lstStyle/>
          <a:p>
            <a:pPr lvl="1"/>
            <a:r>
              <a:rPr lang="en-US" altLang="en-US" dirty="0"/>
              <a:t>Make content relevant to students’ lives.</a:t>
            </a:r>
          </a:p>
          <a:p>
            <a:pPr lvl="1"/>
            <a:r>
              <a:rPr lang="en-US" altLang="en-US" dirty="0"/>
              <a:t>Emphasizing choice and autonomy when possible.</a:t>
            </a:r>
          </a:p>
          <a:p>
            <a:pPr lvl="1"/>
            <a:r>
              <a:rPr lang="en-US" altLang="en-US" dirty="0"/>
              <a:t>Create learning environments that are safe, orderly, and free of distractions.</a:t>
            </a:r>
          </a:p>
          <a:p>
            <a:pPr lvl="1"/>
            <a:r>
              <a:rPr lang="en-US" altLang="en-US" dirty="0"/>
              <a:t>Emphasize learning goals and self-regulation.</a:t>
            </a:r>
          </a:p>
          <a:p>
            <a:pPr lvl="1"/>
            <a:r>
              <a:rPr lang="en-US" altLang="en-US" dirty="0"/>
              <a:t>Provide detailed feedback and ongoing support to ensure sustained student effort.</a:t>
            </a:r>
          </a:p>
        </p:txBody>
      </p:sp>
    </p:spTree>
    <p:extLst>
      <p:ext uri="{BB962C8B-B14F-4D97-AF65-F5344CB8AC3E}">
        <p14:creationId xmlns:p14="http://schemas.microsoft.com/office/powerpoint/2010/main" val="23420574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Individualized Education Program </a:t>
            </a:r>
            <a:r>
              <a:rPr lang="en-US" sz="2000" b="0" dirty="0"/>
              <a:t>(1 of 2)</a:t>
            </a:r>
            <a:endParaRPr lang="en-IN" sz="2000" b="0" dirty="0"/>
          </a:p>
        </p:txBody>
      </p:sp>
      <p:sp>
        <p:nvSpPr>
          <p:cNvPr id="7" name="Content Placeholder 6"/>
          <p:cNvSpPr>
            <a:spLocks noGrp="1"/>
          </p:cNvSpPr>
          <p:nvPr>
            <p:ph sz="quarter" idx="13"/>
          </p:nvPr>
        </p:nvSpPr>
        <p:spPr>
          <a:xfrm>
            <a:off x="457200" y="1556327"/>
            <a:ext cx="8229600" cy="1758373"/>
          </a:xfrm>
        </p:spPr>
        <p:txBody>
          <a:bodyPr/>
          <a:lstStyle/>
          <a:p>
            <a:pPr marL="0" indent="0">
              <a:spcBef>
                <a:spcPts val="0"/>
              </a:spcBef>
              <a:buFont typeface="Times" pitchFamily="-84" charset="0"/>
              <a:buNone/>
              <a:defRPr/>
            </a:pPr>
            <a:r>
              <a:rPr lang="en-US" b="1" dirty="0"/>
              <a:t>Individualized education program (I</a:t>
            </a:r>
            <a:r>
              <a:rPr lang="en-US" sz="100" b="1" dirty="0"/>
              <a:t> </a:t>
            </a:r>
            <a:r>
              <a:rPr lang="en-US" b="1" dirty="0"/>
              <a:t>E</a:t>
            </a:r>
            <a:r>
              <a:rPr lang="en-US" sz="100" b="1" dirty="0"/>
              <a:t> </a:t>
            </a:r>
            <a:r>
              <a:rPr lang="en-US" b="1" dirty="0"/>
              <a:t>P)</a:t>
            </a:r>
          </a:p>
          <a:p>
            <a:pPr>
              <a:defRPr/>
            </a:pPr>
            <a:r>
              <a:rPr lang="en-US" dirty="0"/>
              <a:t>A written statement that provides a framework for delivering a free and appropriate education (F</a:t>
            </a:r>
            <a:r>
              <a:rPr lang="en-US" sz="100" dirty="0"/>
              <a:t> </a:t>
            </a:r>
            <a:r>
              <a:rPr lang="en-US" dirty="0"/>
              <a:t>A</a:t>
            </a:r>
            <a:r>
              <a:rPr lang="en-US" sz="100" dirty="0"/>
              <a:t> </a:t>
            </a:r>
            <a:r>
              <a:rPr lang="en-US" dirty="0"/>
              <a:t>P</a:t>
            </a:r>
            <a:r>
              <a:rPr lang="en-US" sz="100" dirty="0"/>
              <a:t> </a:t>
            </a:r>
            <a:r>
              <a:rPr lang="en-US" dirty="0"/>
              <a:t>E) to every eligible student with a disability</a:t>
            </a:r>
          </a:p>
        </p:txBody>
      </p:sp>
      <p:sp>
        <p:nvSpPr>
          <p:cNvPr id="8" name="Content Placeholder 7"/>
          <p:cNvSpPr>
            <a:spLocks noGrp="1"/>
          </p:cNvSpPr>
          <p:nvPr>
            <p:ph sz="quarter" idx="14"/>
          </p:nvPr>
        </p:nvSpPr>
        <p:spPr>
          <a:xfrm>
            <a:off x="457200" y="3494182"/>
            <a:ext cx="8229600" cy="2703418"/>
          </a:xfrm>
        </p:spPr>
        <p:txBody>
          <a:bodyPr/>
          <a:lstStyle/>
          <a:p>
            <a:pPr marL="344488" indent="-344488">
              <a:spcBef>
                <a:spcPts val="0"/>
              </a:spcBef>
              <a:buFont typeface="Times" pitchFamily="-84" charset="0"/>
              <a:buNone/>
              <a:defRPr/>
            </a:pPr>
            <a:r>
              <a:rPr lang="en-US" b="1" dirty="0"/>
              <a:t>I</a:t>
            </a:r>
            <a:r>
              <a:rPr lang="en-US" sz="100" b="1" dirty="0"/>
              <a:t> </a:t>
            </a:r>
            <a:r>
              <a:rPr lang="en-US" b="1" dirty="0"/>
              <a:t>D</a:t>
            </a:r>
            <a:r>
              <a:rPr lang="en-US" sz="100" b="1" dirty="0"/>
              <a:t> </a:t>
            </a:r>
            <a:r>
              <a:rPr lang="en-US" b="1" dirty="0"/>
              <a:t>E</a:t>
            </a:r>
            <a:r>
              <a:rPr lang="en-US" sz="100" b="1" dirty="0"/>
              <a:t> </a:t>
            </a:r>
            <a:r>
              <a:rPr lang="en-US" b="1" dirty="0"/>
              <a:t>A 2004 requires that the I</a:t>
            </a:r>
            <a:r>
              <a:rPr lang="en-US" sz="100" b="1" dirty="0"/>
              <a:t> </a:t>
            </a:r>
            <a:r>
              <a:rPr lang="en-US" b="1" dirty="0"/>
              <a:t>E</a:t>
            </a:r>
            <a:r>
              <a:rPr lang="en-US" sz="100" b="1" dirty="0"/>
              <a:t> </a:t>
            </a:r>
            <a:r>
              <a:rPr lang="en-US" b="1" dirty="0"/>
              <a:t>P include:</a:t>
            </a:r>
          </a:p>
          <a:p>
            <a:pPr>
              <a:defRPr/>
            </a:pPr>
            <a:r>
              <a:rPr lang="en-US" dirty="0"/>
              <a:t>A statement describing the child’s achievement and functional performance, including a description of how the disability affects the child’s progress in the general education curriculum</a:t>
            </a:r>
          </a:p>
          <a:p>
            <a:pPr>
              <a:defRPr/>
            </a:pPr>
            <a:r>
              <a:rPr lang="en-US" dirty="0"/>
              <a:t>A statement of goals designed to meet the child’s needs</a:t>
            </a:r>
          </a:p>
        </p:txBody>
      </p:sp>
    </p:spTree>
    <p:extLst>
      <p:ext uri="{BB962C8B-B14F-4D97-AF65-F5344CB8AC3E}">
        <p14:creationId xmlns:p14="http://schemas.microsoft.com/office/powerpoint/2010/main" val="5744841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Individualized Education Program </a:t>
            </a:r>
            <a:r>
              <a:rPr lang="en-US" sz="2000" b="0" dirty="0"/>
              <a:t>(2 of 2)</a:t>
            </a:r>
            <a:endParaRPr lang="en-IN" sz="2000" dirty="0"/>
          </a:p>
        </p:txBody>
      </p:sp>
      <p:sp>
        <p:nvSpPr>
          <p:cNvPr id="5" name="Content Placeholder 4"/>
          <p:cNvSpPr>
            <a:spLocks noGrp="1"/>
          </p:cNvSpPr>
          <p:nvPr>
            <p:ph sz="quarter" idx="13"/>
          </p:nvPr>
        </p:nvSpPr>
        <p:spPr/>
        <p:txBody>
          <a:bodyPr/>
          <a:lstStyle/>
          <a:p>
            <a:pPr>
              <a:defRPr/>
            </a:pPr>
            <a:r>
              <a:rPr lang="en-US" dirty="0"/>
              <a:t>A description of how the child’s progress toward meeting the goals will be measured and reports provided</a:t>
            </a:r>
          </a:p>
          <a:p>
            <a:pPr>
              <a:defRPr/>
            </a:pPr>
            <a:r>
              <a:rPr lang="en-US" dirty="0"/>
              <a:t>A description of services that will be provided for the child</a:t>
            </a:r>
          </a:p>
          <a:p>
            <a:pPr>
              <a:defRPr/>
            </a:pPr>
            <a:r>
              <a:rPr lang="en-US" dirty="0"/>
              <a:t>An explanation of the extent, if any, to which the child will not participate with nondisabled children in the general education classroom</a:t>
            </a:r>
          </a:p>
          <a:p>
            <a:pPr>
              <a:defRPr/>
            </a:pPr>
            <a:r>
              <a:rPr lang="en-US" dirty="0"/>
              <a:t>A statement of any individual accommodations, such as more time or an interpreter, that are needed to assess the academic achievement and functional performance of the child on state or district-wide assessments</a:t>
            </a:r>
          </a:p>
        </p:txBody>
      </p:sp>
    </p:spTree>
    <p:extLst>
      <p:ext uri="{BB962C8B-B14F-4D97-AF65-F5344CB8AC3E}">
        <p14:creationId xmlns:p14="http://schemas.microsoft.com/office/powerpoint/2010/main" val="30727321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Your Role in Identifying Students with Exceptionalities</a:t>
            </a:r>
            <a:endParaRPr lang="en-IN" sz="3400" dirty="0"/>
          </a:p>
        </p:txBody>
      </p:sp>
      <p:sp>
        <p:nvSpPr>
          <p:cNvPr id="3" name="Content Placeholder 2"/>
          <p:cNvSpPr>
            <a:spLocks noGrp="1"/>
          </p:cNvSpPr>
          <p:nvPr>
            <p:ph sz="quarter" idx="13"/>
          </p:nvPr>
        </p:nvSpPr>
        <p:spPr/>
        <p:txBody>
          <a:bodyPr/>
          <a:lstStyle/>
          <a:p>
            <a:pPr marL="0" indent="0">
              <a:spcBef>
                <a:spcPts val="0"/>
              </a:spcBef>
              <a:buFont typeface="Times" pitchFamily="-84" charset="0"/>
              <a:buNone/>
              <a:defRPr/>
            </a:pPr>
            <a:r>
              <a:rPr lang="en-US" dirty="0"/>
              <a:t>You will be part of a team involved in identifying students with exceptionalities.</a:t>
            </a:r>
          </a:p>
          <a:p>
            <a:pPr marL="0" indent="0">
              <a:spcBef>
                <a:spcPts val="2000"/>
              </a:spcBef>
              <a:buFont typeface="Times" pitchFamily="-84" charset="0"/>
              <a:buNone/>
              <a:defRPr/>
            </a:pPr>
            <a:r>
              <a:rPr lang="en-US" dirty="0"/>
              <a:t>As a team member you will be expected to describe the following:</a:t>
            </a:r>
          </a:p>
          <a:p>
            <a:pPr>
              <a:defRPr/>
            </a:pPr>
            <a:r>
              <a:rPr lang="en-US" dirty="0"/>
              <a:t>The nature of the problem and how it affects classroom performance</a:t>
            </a:r>
          </a:p>
          <a:p>
            <a:pPr>
              <a:defRPr/>
            </a:pPr>
            <a:r>
              <a:rPr lang="en-US" dirty="0"/>
              <a:t>Dates, places, and times problems have occurred</a:t>
            </a:r>
          </a:p>
          <a:p>
            <a:pPr>
              <a:defRPr/>
            </a:pPr>
            <a:r>
              <a:rPr lang="en-US" dirty="0"/>
              <a:t>Strategies you’ve tried</a:t>
            </a:r>
          </a:p>
          <a:p>
            <a:pPr>
              <a:defRPr/>
            </a:pPr>
            <a:r>
              <a:rPr lang="en-US" dirty="0"/>
              <a:t>Assessment of the strategies’ effectiveness</a:t>
            </a:r>
          </a:p>
        </p:txBody>
      </p:sp>
    </p:spTree>
    <p:extLst>
      <p:ext uri="{BB962C8B-B14F-4D97-AF65-F5344CB8AC3E}">
        <p14:creationId xmlns:p14="http://schemas.microsoft.com/office/powerpoint/2010/main" val="40612718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Models of Identification </a:t>
            </a:r>
            <a:r>
              <a:rPr lang="en-US" sz="2000" b="0" dirty="0"/>
              <a:t>(1 of 3)</a:t>
            </a:r>
            <a:endParaRPr lang="en-IN" sz="2000" b="0" dirty="0"/>
          </a:p>
        </p:txBody>
      </p:sp>
      <p:sp>
        <p:nvSpPr>
          <p:cNvPr id="3" name="Content Placeholder 2"/>
          <p:cNvSpPr>
            <a:spLocks noGrp="1"/>
          </p:cNvSpPr>
          <p:nvPr>
            <p:ph sz="quarter" idx="13"/>
          </p:nvPr>
        </p:nvSpPr>
        <p:spPr>
          <a:xfrm>
            <a:off x="457200" y="1556326"/>
            <a:ext cx="8229600" cy="2596573"/>
          </a:xfrm>
        </p:spPr>
        <p:txBody>
          <a:bodyPr/>
          <a:lstStyle/>
          <a:p>
            <a:pPr marL="0" indent="0">
              <a:spcBef>
                <a:spcPts val="0"/>
              </a:spcBef>
              <a:buFont typeface="Times" pitchFamily="-84" charset="0"/>
              <a:buNone/>
              <a:defRPr/>
            </a:pPr>
            <a:r>
              <a:rPr lang="en-US" b="1" dirty="0"/>
              <a:t>Discrepancy model of identification</a:t>
            </a:r>
          </a:p>
          <a:p>
            <a:pPr marL="0" indent="0">
              <a:spcBef>
                <a:spcPts val="600"/>
              </a:spcBef>
              <a:buFont typeface="Times" pitchFamily="-84" charset="0"/>
              <a:buNone/>
              <a:defRPr/>
            </a:pPr>
            <a:r>
              <a:rPr lang="en-US" dirty="0"/>
              <a:t>Looks for differences between:</a:t>
            </a:r>
          </a:p>
          <a:p>
            <a:pPr marL="432000" indent="-432000">
              <a:buFont typeface="+mj-lt"/>
              <a:buAutoNum type="arabicPeriod"/>
              <a:defRPr/>
            </a:pPr>
            <a:r>
              <a:rPr lang="en-US" dirty="0"/>
              <a:t>intelligence- and achievement-test performance,</a:t>
            </a:r>
          </a:p>
          <a:p>
            <a:pPr marL="432000" indent="-432000">
              <a:buFont typeface="+mj-lt"/>
              <a:buAutoNum type="arabicPeriod"/>
              <a:defRPr/>
            </a:pPr>
            <a:r>
              <a:rPr lang="en-US" dirty="0"/>
              <a:t>intelligence-test scores and classroom achievement,</a:t>
            </a:r>
          </a:p>
          <a:p>
            <a:pPr marL="432000" indent="-432000">
              <a:buFont typeface="+mj-lt"/>
              <a:buAutoNum type="arabicPeriod"/>
              <a:defRPr/>
            </a:pPr>
            <a:r>
              <a:rPr lang="en-US" dirty="0"/>
              <a:t>subtests on either intelligence or achievement tests.</a:t>
            </a:r>
          </a:p>
        </p:txBody>
      </p:sp>
      <p:sp>
        <p:nvSpPr>
          <p:cNvPr id="4" name="Content Placeholder 3"/>
          <p:cNvSpPr>
            <a:spLocks noGrp="1"/>
          </p:cNvSpPr>
          <p:nvPr>
            <p:ph sz="quarter" idx="14"/>
          </p:nvPr>
        </p:nvSpPr>
        <p:spPr>
          <a:xfrm>
            <a:off x="457200" y="4225925"/>
            <a:ext cx="8229600" cy="2082800"/>
          </a:xfrm>
        </p:spPr>
        <p:txBody>
          <a:bodyPr/>
          <a:lstStyle/>
          <a:p>
            <a:pPr>
              <a:defRPr/>
            </a:pPr>
            <a:r>
              <a:rPr lang="en-US" dirty="0"/>
              <a:t>Inconsistency between any of the two may suggest a learning problem.</a:t>
            </a:r>
          </a:p>
          <a:p>
            <a:pPr lvl="1">
              <a:defRPr/>
            </a:pPr>
            <a:r>
              <a:rPr lang="en-US" dirty="0"/>
              <a:t>Many experts are dissatisfied with the discrepancy model, arguing that it identifies an exceptionality only after—and sometimes long after—a problem surfaces.</a:t>
            </a:r>
          </a:p>
        </p:txBody>
      </p:sp>
    </p:spTree>
    <p:extLst>
      <p:ext uri="{BB962C8B-B14F-4D97-AF65-F5344CB8AC3E}">
        <p14:creationId xmlns:p14="http://schemas.microsoft.com/office/powerpoint/2010/main" val="40815175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Models of Identification </a:t>
            </a:r>
            <a:r>
              <a:rPr lang="en-US" sz="2000" b="0" dirty="0"/>
              <a:t>(2 of 3)</a:t>
            </a:r>
            <a:endParaRPr lang="en-IN" dirty="0"/>
          </a:p>
        </p:txBody>
      </p:sp>
      <p:sp>
        <p:nvSpPr>
          <p:cNvPr id="5" name="Content Placeholder 4"/>
          <p:cNvSpPr>
            <a:spLocks noGrp="1"/>
          </p:cNvSpPr>
          <p:nvPr>
            <p:ph sz="quarter" idx="13"/>
          </p:nvPr>
        </p:nvSpPr>
        <p:spPr>
          <a:xfrm>
            <a:off x="457200" y="1556326"/>
            <a:ext cx="8229600" cy="2774374"/>
          </a:xfrm>
        </p:spPr>
        <p:txBody>
          <a:bodyPr/>
          <a:lstStyle/>
          <a:p>
            <a:pPr marL="0" indent="0">
              <a:spcBef>
                <a:spcPts val="0"/>
              </a:spcBef>
              <a:buFont typeface="Times" pitchFamily="-84" charset="0"/>
              <a:buNone/>
              <a:defRPr/>
            </a:pPr>
            <a:r>
              <a:rPr lang="en-US" b="1" dirty="0"/>
              <a:t>Response to intervention model of identification (R</a:t>
            </a:r>
            <a:r>
              <a:rPr lang="en-US" sz="100" b="1" dirty="0"/>
              <a:t> </a:t>
            </a:r>
            <a:r>
              <a:rPr lang="en-US" b="1" dirty="0"/>
              <a:t>T</a:t>
            </a:r>
            <a:r>
              <a:rPr lang="en-US" sz="100" b="1" dirty="0"/>
              <a:t> </a:t>
            </a:r>
            <a:r>
              <a:rPr lang="en-US" b="1" dirty="0"/>
              <a:t>I)</a:t>
            </a:r>
          </a:p>
          <a:p>
            <a:pPr marL="0" indent="0">
              <a:spcBef>
                <a:spcPts val="1000"/>
              </a:spcBef>
              <a:buFont typeface="Times" pitchFamily="-84" charset="0"/>
              <a:buNone/>
              <a:defRPr/>
            </a:pPr>
            <a:r>
              <a:rPr lang="en-US" b="1" dirty="0"/>
              <a:t>A three-tiered approach designed to:</a:t>
            </a:r>
          </a:p>
          <a:p>
            <a:pPr>
              <a:defRPr/>
            </a:pPr>
            <a:r>
              <a:rPr lang="en-US" dirty="0"/>
              <a:t>Provide early screening of students who may have exceptionalities</a:t>
            </a:r>
          </a:p>
          <a:p>
            <a:pPr>
              <a:defRPr/>
            </a:pPr>
            <a:r>
              <a:rPr lang="en-US" dirty="0"/>
              <a:t>Provide specific information about the nature of the learning problem and what should be done to correct it</a:t>
            </a:r>
          </a:p>
        </p:txBody>
      </p:sp>
      <p:sp>
        <p:nvSpPr>
          <p:cNvPr id="6" name="Content Placeholder 5"/>
          <p:cNvSpPr>
            <a:spLocks noGrp="1"/>
          </p:cNvSpPr>
          <p:nvPr>
            <p:ph sz="quarter" idx="14"/>
          </p:nvPr>
        </p:nvSpPr>
        <p:spPr>
          <a:xfrm>
            <a:off x="457200" y="4586858"/>
            <a:ext cx="8229600" cy="1039242"/>
          </a:xfrm>
        </p:spPr>
        <p:txBody>
          <a:bodyPr/>
          <a:lstStyle/>
          <a:p>
            <a:pPr marL="0" indent="0">
              <a:spcBef>
                <a:spcPts val="0"/>
              </a:spcBef>
              <a:buFont typeface="Times" pitchFamily="-84" charset="0"/>
              <a:buNone/>
              <a:defRPr/>
            </a:pPr>
            <a:r>
              <a:rPr lang="en-US" b="1" dirty="0"/>
              <a:t>The first tier</a:t>
            </a:r>
          </a:p>
          <a:p>
            <a:pPr>
              <a:defRPr/>
            </a:pPr>
            <a:r>
              <a:rPr lang="en-US" dirty="0"/>
              <a:t>Use instruction documented as effective for all students</a:t>
            </a:r>
          </a:p>
        </p:txBody>
      </p:sp>
    </p:spTree>
    <p:extLst>
      <p:ext uri="{BB962C8B-B14F-4D97-AF65-F5344CB8AC3E}">
        <p14:creationId xmlns:p14="http://schemas.microsoft.com/office/powerpoint/2010/main" val="949612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Models of Identification </a:t>
            </a:r>
            <a:r>
              <a:rPr lang="en-US" sz="2000" b="0" dirty="0"/>
              <a:t>(3 of 3)</a:t>
            </a:r>
            <a:endParaRPr lang="en-IN" dirty="0"/>
          </a:p>
        </p:txBody>
      </p:sp>
      <p:sp>
        <p:nvSpPr>
          <p:cNvPr id="5" name="Content Placeholder 4"/>
          <p:cNvSpPr>
            <a:spLocks noGrp="1"/>
          </p:cNvSpPr>
          <p:nvPr>
            <p:ph sz="quarter" idx="13"/>
          </p:nvPr>
        </p:nvSpPr>
        <p:spPr>
          <a:xfrm>
            <a:off x="457199" y="1556326"/>
            <a:ext cx="8420101" cy="1720273"/>
          </a:xfrm>
        </p:spPr>
        <p:txBody>
          <a:bodyPr/>
          <a:lstStyle/>
          <a:p>
            <a:pPr marL="0" indent="0">
              <a:spcBef>
                <a:spcPts val="0"/>
              </a:spcBef>
              <a:buFont typeface="Times" pitchFamily="-84" charset="0"/>
              <a:buNone/>
              <a:defRPr/>
            </a:pPr>
            <a:r>
              <a:rPr lang="en-US" b="1" dirty="0"/>
              <a:t>The second tier</a:t>
            </a:r>
          </a:p>
          <a:p>
            <a:pPr>
              <a:defRPr/>
            </a:pPr>
            <a:r>
              <a:rPr lang="en-US" dirty="0"/>
              <a:t>Provide extra support when a learning problem surfaces, such as small-group activities while the rest of the students do seatwork</a:t>
            </a:r>
          </a:p>
        </p:txBody>
      </p:sp>
      <p:sp>
        <p:nvSpPr>
          <p:cNvPr id="6" name="Content Placeholder 5"/>
          <p:cNvSpPr>
            <a:spLocks noGrp="1"/>
          </p:cNvSpPr>
          <p:nvPr>
            <p:ph sz="quarter" idx="14"/>
          </p:nvPr>
        </p:nvSpPr>
        <p:spPr>
          <a:xfrm>
            <a:off x="457200" y="3382963"/>
            <a:ext cx="8229600" cy="2925762"/>
          </a:xfrm>
        </p:spPr>
        <p:txBody>
          <a:bodyPr/>
          <a:lstStyle/>
          <a:p>
            <a:pPr marL="0" indent="0">
              <a:spcBef>
                <a:spcPts val="0"/>
              </a:spcBef>
              <a:buFont typeface="Times" pitchFamily="-84" charset="0"/>
              <a:buNone/>
              <a:defRPr/>
            </a:pPr>
            <a:r>
              <a:rPr lang="en-US" b="1" dirty="0"/>
              <a:t>The third tier</a:t>
            </a:r>
          </a:p>
          <a:p>
            <a:pPr>
              <a:defRPr/>
            </a:pPr>
            <a:r>
              <a:rPr lang="en-US" dirty="0"/>
              <a:t>Provide intensive one-to-one help or a special needs assessment</a:t>
            </a:r>
          </a:p>
          <a:p>
            <a:pPr lvl="1">
              <a:spcBef>
                <a:spcPts val="0"/>
              </a:spcBef>
              <a:defRPr/>
            </a:pPr>
            <a:r>
              <a:rPr lang="en-US" dirty="0"/>
              <a:t>The R</a:t>
            </a:r>
            <a:r>
              <a:rPr lang="en-US" sz="100" dirty="0"/>
              <a:t> </a:t>
            </a:r>
            <a:r>
              <a:rPr lang="en-US" dirty="0"/>
              <a:t>T</a:t>
            </a:r>
            <a:r>
              <a:rPr lang="en-US" sz="100" dirty="0"/>
              <a:t> </a:t>
            </a:r>
            <a:r>
              <a:rPr lang="en-US" dirty="0"/>
              <a:t>I model is designed to overcome the weaknesses of the </a:t>
            </a:r>
            <a:r>
              <a:rPr lang="en-US" b="1" dirty="0"/>
              <a:t>discrepancy model,</a:t>
            </a:r>
            <a:r>
              <a:rPr lang="en-US" i="1" dirty="0"/>
              <a:t> </a:t>
            </a:r>
            <a:r>
              <a:rPr lang="en-US" dirty="0"/>
              <a:t>which critics claim identifies an exceptionality after, and sometimes long after, a problem occurs.</a:t>
            </a:r>
          </a:p>
        </p:txBody>
      </p:sp>
    </p:spTree>
    <p:extLst>
      <p:ext uri="{BB962C8B-B14F-4D97-AF65-F5344CB8AC3E}">
        <p14:creationId xmlns:p14="http://schemas.microsoft.com/office/powerpoint/2010/main" val="2434216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Intelligence: Nature and Nurture</a:t>
            </a:r>
            <a:endParaRPr lang="en-IN" dirty="0"/>
          </a:p>
        </p:txBody>
      </p:sp>
      <p:sp>
        <p:nvSpPr>
          <p:cNvPr id="3" name="Content Placeholder 2"/>
          <p:cNvSpPr>
            <a:spLocks noGrp="1"/>
          </p:cNvSpPr>
          <p:nvPr>
            <p:ph sz="quarter" idx="13"/>
          </p:nvPr>
        </p:nvSpPr>
        <p:spPr>
          <a:xfrm>
            <a:off x="457200" y="1556325"/>
            <a:ext cx="8229600" cy="4852095"/>
          </a:xfrm>
        </p:spPr>
        <p:txBody>
          <a:bodyPr/>
          <a:lstStyle/>
          <a:p>
            <a:pPr marL="0" indent="0">
              <a:spcBef>
                <a:spcPts val="0"/>
              </a:spcBef>
              <a:buFont typeface="Times" pitchFamily="-84" charset="0"/>
              <a:buNone/>
              <a:defRPr/>
            </a:pPr>
            <a:r>
              <a:rPr lang="en-US" b="1" dirty="0"/>
              <a:t>Nature view of intelligence</a:t>
            </a:r>
          </a:p>
          <a:p>
            <a:pPr marL="0" indent="0">
              <a:spcBef>
                <a:spcPts val="0"/>
              </a:spcBef>
              <a:buFont typeface="Times" pitchFamily="-84" charset="0"/>
              <a:buNone/>
              <a:defRPr/>
            </a:pPr>
            <a:r>
              <a:rPr lang="en-US" dirty="0"/>
              <a:t>The view that intelligence is largely determined by genes.</a:t>
            </a:r>
          </a:p>
          <a:p>
            <a:pPr marL="0" indent="0">
              <a:spcBef>
                <a:spcPts val="2500"/>
              </a:spcBef>
              <a:buFont typeface="Times" pitchFamily="-84" charset="0"/>
              <a:buNone/>
              <a:defRPr/>
            </a:pPr>
            <a:r>
              <a:rPr lang="en-US" b="1" dirty="0"/>
              <a:t>Nurture view of intelligence</a:t>
            </a:r>
          </a:p>
          <a:p>
            <a:pPr marL="0" indent="0">
              <a:spcBef>
                <a:spcPts val="600"/>
              </a:spcBef>
              <a:buFont typeface="Times" pitchFamily="-84" charset="0"/>
              <a:buNone/>
              <a:defRPr/>
            </a:pPr>
            <a:r>
              <a:rPr lang="en-US" dirty="0"/>
              <a:t>The view that intelligence is malleable and can be changed by experiences.</a:t>
            </a:r>
          </a:p>
          <a:p>
            <a:pPr>
              <a:spcBef>
                <a:spcPts val="1000"/>
              </a:spcBef>
              <a:defRPr/>
            </a:pPr>
            <a:r>
              <a:rPr lang="en-US" dirty="0"/>
              <a:t>Genes do influence intelligence.</a:t>
            </a:r>
          </a:p>
          <a:p>
            <a:pPr>
              <a:spcBef>
                <a:spcPts val="1000"/>
              </a:spcBef>
              <a:defRPr/>
            </a:pPr>
            <a:r>
              <a:rPr lang="en-US" dirty="0"/>
              <a:t>Evidence, however, supports the contention that experience strongly influences intelligence test scores.</a:t>
            </a:r>
          </a:p>
          <a:p>
            <a:pPr>
              <a:spcBef>
                <a:spcPts val="1000"/>
              </a:spcBef>
              <a:defRPr/>
            </a:pPr>
            <a:r>
              <a:rPr lang="en-US" dirty="0"/>
              <a:t>Research in neuroscience suggests that learning potential is not fixed, that is, with the right kinds of experiences, we can literally get “smarter”.</a:t>
            </a:r>
          </a:p>
        </p:txBody>
      </p:sp>
    </p:spTree>
    <p:extLst>
      <p:ext uri="{BB962C8B-B14F-4D97-AF65-F5344CB8AC3E}">
        <p14:creationId xmlns:p14="http://schemas.microsoft.com/office/powerpoint/2010/main" val="36918386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Categories of Exceptionalities </a:t>
            </a:r>
            <a:r>
              <a:rPr lang="en-US" sz="2000" b="0" dirty="0"/>
              <a:t>(1 of 4)</a:t>
            </a:r>
            <a:endParaRPr lang="en-IN" sz="2000" b="0" dirty="0"/>
          </a:p>
        </p:txBody>
      </p:sp>
      <p:sp>
        <p:nvSpPr>
          <p:cNvPr id="3" name="Content Placeholder 2"/>
          <p:cNvSpPr>
            <a:spLocks noGrp="1"/>
          </p:cNvSpPr>
          <p:nvPr>
            <p:ph sz="quarter" idx="13"/>
          </p:nvPr>
        </p:nvSpPr>
        <p:spPr>
          <a:xfrm>
            <a:off x="457200" y="1556326"/>
            <a:ext cx="8229600" cy="1600211"/>
          </a:xfrm>
        </p:spPr>
        <p:txBody>
          <a:bodyPr/>
          <a:lstStyle/>
          <a:p>
            <a:pPr marL="0" indent="0">
              <a:spcBef>
                <a:spcPts val="0"/>
              </a:spcBef>
              <a:buFont typeface="Times" pitchFamily="-84" charset="0"/>
              <a:buNone/>
              <a:defRPr/>
            </a:pPr>
            <a:r>
              <a:rPr lang="en-US" sz="2200" b="1" dirty="0"/>
              <a:t>Learning Disabilities</a:t>
            </a:r>
          </a:p>
          <a:p>
            <a:pPr>
              <a:spcBef>
                <a:spcPts val="600"/>
              </a:spcBef>
              <a:defRPr/>
            </a:pPr>
            <a:r>
              <a:rPr lang="en-US" sz="2200" dirty="0"/>
              <a:t>Disorganized and distracted</a:t>
            </a:r>
          </a:p>
          <a:p>
            <a:pPr>
              <a:spcBef>
                <a:spcPts val="600"/>
              </a:spcBef>
              <a:defRPr/>
            </a:pPr>
            <a:r>
              <a:rPr lang="en-US" sz="2200" dirty="0"/>
              <a:t>Lacks reading and/or writing fluency</a:t>
            </a:r>
          </a:p>
          <a:p>
            <a:pPr>
              <a:spcBef>
                <a:spcPts val="600"/>
              </a:spcBef>
              <a:defRPr/>
            </a:pPr>
            <a:r>
              <a:rPr lang="en-US" sz="2200" dirty="0"/>
              <a:t>Can’t remember math facts</a:t>
            </a:r>
          </a:p>
        </p:txBody>
      </p:sp>
      <p:sp>
        <p:nvSpPr>
          <p:cNvPr id="4" name="Content Placeholder 3"/>
          <p:cNvSpPr>
            <a:spLocks noGrp="1"/>
          </p:cNvSpPr>
          <p:nvPr>
            <p:ph sz="quarter" idx="14"/>
          </p:nvPr>
        </p:nvSpPr>
        <p:spPr>
          <a:xfrm>
            <a:off x="457200" y="3374338"/>
            <a:ext cx="8229600" cy="1183470"/>
          </a:xfrm>
        </p:spPr>
        <p:txBody>
          <a:bodyPr/>
          <a:lstStyle/>
          <a:p>
            <a:pPr marL="0" indent="0">
              <a:spcBef>
                <a:spcPts val="0"/>
              </a:spcBef>
              <a:buFont typeface="Times" pitchFamily="-84" charset="0"/>
              <a:buNone/>
              <a:defRPr/>
            </a:pPr>
            <a:r>
              <a:rPr lang="en-US" sz="2200" b="1" dirty="0"/>
              <a:t>A</a:t>
            </a:r>
            <a:r>
              <a:rPr lang="en-US" sz="100" b="1" dirty="0"/>
              <a:t> </a:t>
            </a:r>
            <a:r>
              <a:rPr lang="en-US" sz="2200" b="1" dirty="0"/>
              <a:t>D</a:t>
            </a:r>
            <a:r>
              <a:rPr lang="en-US" sz="100" b="1" dirty="0"/>
              <a:t> </a:t>
            </a:r>
            <a:r>
              <a:rPr lang="en-US" sz="2200" b="1" dirty="0"/>
              <a:t>H</a:t>
            </a:r>
            <a:r>
              <a:rPr lang="en-US" sz="100" b="1" dirty="0"/>
              <a:t> </a:t>
            </a:r>
            <a:r>
              <a:rPr lang="en-US" sz="2200" b="1" dirty="0"/>
              <a:t>D</a:t>
            </a:r>
          </a:p>
          <a:p>
            <a:pPr>
              <a:spcBef>
                <a:spcPts val="600"/>
              </a:spcBef>
              <a:defRPr/>
            </a:pPr>
            <a:r>
              <a:rPr lang="en-US" sz="2200" dirty="0"/>
              <a:t>Hyperactive and inattentive</a:t>
            </a:r>
          </a:p>
          <a:p>
            <a:pPr>
              <a:spcBef>
                <a:spcPts val="600"/>
              </a:spcBef>
              <a:defRPr/>
            </a:pPr>
            <a:r>
              <a:rPr lang="en-US" sz="2200" dirty="0"/>
              <a:t>Impulsive and forgetful</a:t>
            </a:r>
          </a:p>
        </p:txBody>
      </p:sp>
      <p:sp>
        <p:nvSpPr>
          <p:cNvPr id="5" name="Content Placeholder 4"/>
          <p:cNvSpPr>
            <a:spLocks noGrp="1"/>
          </p:cNvSpPr>
          <p:nvPr>
            <p:ph sz="quarter" idx="15"/>
          </p:nvPr>
        </p:nvSpPr>
        <p:spPr>
          <a:xfrm>
            <a:off x="457200" y="4775608"/>
            <a:ext cx="8229600" cy="1547553"/>
          </a:xfrm>
        </p:spPr>
        <p:txBody>
          <a:bodyPr/>
          <a:lstStyle/>
          <a:p>
            <a:pPr marL="0" indent="0">
              <a:spcBef>
                <a:spcPts val="0"/>
              </a:spcBef>
              <a:buFont typeface="Times" pitchFamily="-84" charset="0"/>
              <a:buNone/>
              <a:defRPr/>
            </a:pPr>
            <a:r>
              <a:rPr lang="en-US" sz="2200" b="1" dirty="0"/>
              <a:t>Communication Disorders</a:t>
            </a:r>
          </a:p>
          <a:p>
            <a:pPr>
              <a:spcBef>
                <a:spcPts val="600"/>
              </a:spcBef>
              <a:defRPr/>
            </a:pPr>
            <a:r>
              <a:rPr lang="en-US" sz="2200" dirty="0"/>
              <a:t>Problems in forming and sequencing sounds, such as stuttering</a:t>
            </a:r>
          </a:p>
          <a:p>
            <a:pPr>
              <a:spcBef>
                <a:spcPts val="600"/>
              </a:spcBef>
              <a:defRPr/>
            </a:pPr>
            <a:r>
              <a:rPr lang="en-US" sz="2200" dirty="0"/>
              <a:t>Problems with understanding language or using language to express ideas</a:t>
            </a:r>
          </a:p>
        </p:txBody>
      </p:sp>
    </p:spTree>
    <p:extLst>
      <p:ext uri="{BB962C8B-B14F-4D97-AF65-F5344CB8AC3E}">
        <p14:creationId xmlns:p14="http://schemas.microsoft.com/office/powerpoint/2010/main" val="22895050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Categories of Exceptionalities </a:t>
            </a:r>
            <a:r>
              <a:rPr lang="en-US" sz="2000" b="0" dirty="0"/>
              <a:t>(2 of 4)</a:t>
            </a:r>
            <a:endParaRPr lang="en-IN" dirty="0"/>
          </a:p>
        </p:txBody>
      </p:sp>
      <p:sp>
        <p:nvSpPr>
          <p:cNvPr id="3" name="Content Placeholder 2"/>
          <p:cNvSpPr>
            <a:spLocks noGrp="1"/>
          </p:cNvSpPr>
          <p:nvPr>
            <p:ph sz="quarter" idx="13"/>
          </p:nvPr>
        </p:nvSpPr>
        <p:spPr>
          <a:xfrm>
            <a:off x="457200" y="1556328"/>
            <a:ext cx="8229600" cy="1994592"/>
          </a:xfrm>
        </p:spPr>
        <p:txBody>
          <a:bodyPr/>
          <a:lstStyle/>
          <a:p>
            <a:pPr marL="0" indent="0">
              <a:spcBef>
                <a:spcPts val="0"/>
              </a:spcBef>
              <a:buFont typeface="Times" pitchFamily="-84" charset="0"/>
              <a:buNone/>
              <a:defRPr/>
            </a:pPr>
            <a:r>
              <a:rPr lang="en-US" sz="2200" b="1" dirty="0"/>
              <a:t>Intellectual Disabilities</a:t>
            </a:r>
          </a:p>
          <a:p>
            <a:pPr>
              <a:defRPr/>
            </a:pPr>
            <a:r>
              <a:rPr lang="en-US" sz="2200" dirty="0"/>
              <a:t>Lack of general knowledge</a:t>
            </a:r>
          </a:p>
          <a:p>
            <a:pPr>
              <a:defRPr/>
            </a:pPr>
            <a:r>
              <a:rPr lang="en-US" sz="2200" dirty="0"/>
              <a:t>Difficulty with abstractions</a:t>
            </a:r>
          </a:p>
          <a:p>
            <a:pPr>
              <a:defRPr/>
            </a:pPr>
            <a:r>
              <a:rPr lang="en-US" sz="2200" dirty="0"/>
              <a:t>Immature</a:t>
            </a:r>
          </a:p>
        </p:txBody>
      </p:sp>
      <p:sp>
        <p:nvSpPr>
          <p:cNvPr id="4" name="Content Placeholder 3"/>
          <p:cNvSpPr>
            <a:spLocks noGrp="1"/>
          </p:cNvSpPr>
          <p:nvPr>
            <p:ph sz="quarter" idx="14"/>
          </p:nvPr>
        </p:nvSpPr>
        <p:spPr>
          <a:xfrm>
            <a:off x="457200" y="3620702"/>
            <a:ext cx="8229600" cy="2526098"/>
          </a:xfrm>
        </p:spPr>
        <p:txBody>
          <a:bodyPr/>
          <a:lstStyle/>
          <a:p>
            <a:pPr marL="0" indent="0">
              <a:spcBef>
                <a:spcPts val="0"/>
              </a:spcBef>
              <a:buFont typeface="Times" pitchFamily="-84" charset="0"/>
              <a:buNone/>
              <a:defRPr/>
            </a:pPr>
            <a:r>
              <a:rPr lang="en-US" sz="2200" b="1" dirty="0"/>
              <a:t>Emotional and Behavior Disorders</a:t>
            </a:r>
          </a:p>
          <a:p>
            <a:pPr>
              <a:defRPr/>
            </a:pPr>
            <a:r>
              <a:rPr lang="en-US" sz="2200" dirty="0"/>
              <a:t>Impulsive and unable to interact with others</a:t>
            </a:r>
          </a:p>
          <a:p>
            <a:pPr>
              <a:defRPr/>
            </a:pPr>
            <a:r>
              <a:rPr lang="en-US" sz="2200" dirty="0"/>
              <a:t>Acting out and failing to follow rules</a:t>
            </a:r>
          </a:p>
          <a:p>
            <a:pPr>
              <a:defRPr/>
            </a:pPr>
            <a:r>
              <a:rPr lang="en-US" sz="2200" dirty="0"/>
              <a:t>Increased risk of suicide</a:t>
            </a:r>
          </a:p>
          <a:p>
            <a:pPr>
              <a:defRPr/>
            </a:pPr>
            <a:r>
              <a:rPr lang="en-US" sz="2200" dirty="0"/>
              <a:t>Possible bipolar disorder</a:t>
            </a:r>
          </a:p>
        </p:txBody>
      </p:sp>
    </p:spTree>
    <p:extLst>
      <p:ext uri="{BB962C8B-B14F-4D97-AF65-F5344CB8AC3E}">
        <p14:creationId xmlns:p14="http://schemas.microsoft.com/office/powerpoint/2010/main" val="29251191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Categories of Exceptionalities </a:t>
            </a:r>
            <a:r>
              <a:rPr lang="en-US" sz="2000" b="0" dirty="0"/>
              <a:t>(3 of 4)</a:t>
            </a:r>
            <a:endParaRPr lang="en-IN" dirty="0"/>
          </a:p>
        </p:txBody>
      </p:sp>
      <p:sp>
        <p:nvSpPr>
          <p:cNvPr id="3" name="Content Placeholder 2"/>
          <p:cNvSpPr>
            <a:spLocks noGrp="1"/>
          </p:cNvSpPr>
          <p:nvPr>
            <p:ph sz="quarter" idx="13"/>
          </p:nvPr>
        </p:nvSpPr>
        <p:spPr>
          <a:xfrm>
            <a:off x="457200" y="1556326"/>
            <a:ext cx="8229600" cy="2055553"/>
          </a:xfrm>
        </p:spPr>
        <p:txBody>
          <a:bodyPr/>
          <a:lstStyle/>
          <a:p>
            <a:pPr marL="0" indent="0">
              <a:spcBef>
                <a:spcPts val="0"/>
              </a:spcBef>
              <a:buFont typeface="Times" pitchFamily="-84" charset="0"/>
              <a:buNone/>
              <a:defRPr/>
            </a:pPr>
            <a:r>
              <a:rPr lang="en-US" sz="2200" b="1" dirty="0"/>
              <a:t>Autism Spectrum Disorders</a:t>
            </a:r>
          </a:p>
          <a:p>
            <a:pPr>
              <a:spcBef>
                <a:spcPts val="600"/>
              </a:spcBef>
              <a:defRPr/>
            </a:pPr>
            <a:r>
              <a:rPr lang="en-US" sz="2200" dirty="0"/>
              <a:t>Communication and language deficits</a:t>
            </a:r>
          </a:p>
          <a:p>
            <a:pPr>
              <a:spcBef>
                <a:spcPts val="600"/>
              </a:spcBef>
              <a:defRPr/>
            </a:pPr>
            <a:r>
              <a:rPr lang="en-US" sz="2200" dirty="0"/>
              <a:t>Unusual sensitivity to sensory stimuli such as light and sound</a:t>
            </a:r>
          </a:p>
          <a:p>
            <a:pPr>
              <a:spcBef>
                <a:spcPts val="600"/>
              </a:spcBef>
              <a:defRPr/>
            </a:pPr>
            <a:r>
              <a:rPr lang="en-US" sz="2200" dirty="0"/>
              <a:t>Insistence on sameness and perseveration</a:t>
            </a:r>
          </a:p>
          <a:p>
            <a:pPr>
              <a:spcBef>
                <a:spcPts val="600"/>
              </a:spcBef>
              <a:defRPr/>
            </a:pPr>
            <a:r>
              <a:rPr lang="en-US" sz="2200" dirty="0"/>
              <a:t>Ritualistic and unusual behavior patterns</a:t>
            </a:r>
          </a:p>
        </p:txBody>
      </p:sp>
      <p:sp>
        <p:nvSpPr>
          <p:cNvPr id="4" name="Content Placeholder 3"/>
          <p:cNvSpPr>
            <a:spLocks noGrp="1"/>
          </p:cNvSpPr>
          <p:nvPr>
            <p:ph sz="quarter" idx="14"/>
          </p:nvPr>
        </p:nvSpPr>
        <p:spPr>
          <a:xfrm>
            <a:off x="457200" y="3755799"/>
            <a:ext cx="8229600" cy="1251436"/>
          </a:xfrm>
        </p:spPr>
        <p:txBody>
          <a:bodyPr/>
          <a:lstStyle/>
          <a:p>
            <a:pPr marL="0" indent="0">
              <a:spcBef>
                <a:spcPts val="0"/>
              </a:spcBef>
              <a:buFont typeface="Times" pitchFamily="-84" charset="0"/>
              <a:buNone/>
              <a:defRPr/>
            </a:pPr>
            <a:r>
              <a:rPr lang="en-US" sz="2200" b="1" dirty="0"/>
              <a:t>Visual Disabilities</a:t>
            </a:r>
          </a:p>
          <a:p>
            <a:pPr>
              <a:spcBef>
                <a:spcPts val="600"/>
              </a:spcBef>
              <a:buClr>
                <a:schemeClr val="tx2"/>
              </a:buClr>
              <a:defRPr/>
            </a:pPr>
            <a:r>
              <a:rPr lang="en-US" altLang="en-US" sz="2200" dirty="0"/>
              <a:t>Holding book too close or far away</a:t>
            </a:r>
          </a:p>
          <a:p>
            <a:pPr>
              <a:spcBef>
                <a:spcPts val="600"/>
              </a:spcBef>
              <a:buClr>
                <a:schemeClr val="tx2"/>
              </a:buClr>
              <a:defRPr/>
            </a:pPr>
            <a:r>
              <a:rPr lang="en-US" altLang="en-US" sz="2200" dirty="0"/>
              <a:t>Tuning out information displayed on the board</a:t>
            </a:r>
          </a:p>
        </p:txBody>
      </p:sp>
      <p:sp>
        <p:nvSpPr>
          <p:cNvPr id="5" name="Content Placeholder 4"/>
          <p:cNvSpPr>
            <a:spLocks noGrp="1"/>
          </p:cNvSpPr>
          <p:nvPr>
            <p:ph sz="quarter" idx="15"/>
          </p:nvPr>
        </p:nvSpPr>
        <p:spPr>
          <a:xfrm>
            <a:off x="457200" y="5135743"/>
            <a:ext cx="8229600" cy="1205314"/>
          </a:xfrm>
        </p:spPr>
        <p:txBody>
          <a:bodyPr/>
          <a:lstStyle/>
          <a:p>
            <a:pPr marL="0" indent="0">
              <a:spcBef>
                <a:spcPts val="0"/>
              </a:spcBef>
              <a:buFont typeface="Times" pitchFamily="-84" charset="0"/>
              <a:buNone/>
              <a:defRPr/>
            </a:pPr>
            <a:r>
              <a:rPr lang="en-US" sz="2200" b="1" dirty="0"/>
              <a:t>Hearing Disabilities</a:t>
            </a:r>
          </a:p>
          <a:p>
            <a:pPr>
              <a:spcBef>
                <a:spcPts val="600"/>
              </a:spcBef>
              <a:buClr>
                <a:schemeClr val="tx2"/>
              </a:buClr>
              <a:defRPr/>
            </a:pPr>
            <a:r>
              <a:rPr lang="en-US" altLang="en-US" sz="2200" dirty="0"/>
              <a:t>Asking people to repeat</a:t>
            </a:r>
          </a:p>
          <a:p>
            <a:pPr>
              <a:spcBef>
                <a:spcPts val="600"/>
              </a:spcBef>
              <a:buClr>
                <a:schemeClr val="tx2"/>
              </a:buClr>
              <a:defRPr/>
            </a:pPr>
            <a:r>
              <a:rPr lang="en-US" altLang="en-US" sz="2200" dirty="0"/>
              <a:t>Misunderstanding and not following directions</a:t>
            </a:r>
          </a:p>
        </p:txBody>
      </p:sp>
    </p:spTree>
    <p:extLst>
      <p:ext uri="{BB962C8B-B14F-4D97-AF65-F5344CB8AC3E}">
        <p14:creationId xmlns:p14="http://schemas.microsoft.com/office/powerpoint/2010/main" val="38832628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Categories of Exceptionalities </a:t>
            </a:r>
            <a:r>
              <a:rPr lang="en-US" sz="2000" b="0" dirty="0"/>
              <a:t>(4 of 4)</a:t>
            </a:r>
            <a:endParaRPr lang="en-IN" dirty="0"/>
          </a:p>
        </p:txBody>
      </p:sp>
      <p:sp>
        <p:nvSpPr>
          <p:cNvPr id="6" name="Content Placeholder 5"/>
          <p:cNvSpPr>
            <a:spLocks noGrp="1"/>
          </p:cNvSpPr>
          <p:nvPr>
            <p:ph sz="quarter" idx="13"/>
          </p:nvPr>
        </p:nvSpPr>
        <p:spPr>
          <a:xfrm>
            <a:off x="457200" y="1556326"/>
            <a:ext cx="8229600" cy="3663374"/>
          </a:xfrm>
        </p:spPr>
        <p:txBody>
          <a:bodyPr/>
          <a:lstStyle/>
          <a:p>
            <a:pPr marL="0" indent="0">
              <a:spcBef>
                <a:spcPts val="0"/>
              </a:spcBef>
              <a:buFont typeface="Times" pitchFamily="-84" charset="0"/>
              <a:buNone/>
              <a:defRPr/>
            </a:pPr>
            <a:r>
              <a:rPr lang="en-US" dirty="0"/>
              <a:t>Over 90% of students with disabilities who receive special education services have:</a:t>
            </a:r>
          </a:p>
          <a:p>
            <a:pPr>
              <a:defRPr/>
            </a:pPr>
            <a:r>
              <a:rPr lang="en-US" dirty="0"/>
              <a:t>learning disabilities,</a:t>
            </a:r>
          </a:p>
          <a:p>
            <a:pPr>
              <a:defRPr/>
            </a:pPr>
            <a:r>
              <a:rPr lang="en-US" dirty="0"/>
              <a:t>communication disorders,</a:t>
            </a:r>
          </a:p>
          <a:p>
            <a:pPr>
              <a:defRPr/>
            </a:pPr>
            <a:r>
              <a:rPr lang="en-US" dirty="0"/>
              <a:t>emotional and behavior disorders,</a:t>
            </a:r>
          </a:p>
          <a:p>
            <a:pPr>
              <a:defRPr/>
            </a:pPr>
            <a:r>
              <a:rPr lang="en-US" dirty="0"/>
              <a:t>intellectual disabilities, or</a:t>
            </a:r>
          </a:p>
          <a:p>
            <a:pPr>
              <a:defRPr/>
            </a:pPr>
            <a:r>
              <a:rPr lang="en-US" dirty="0"/>
              <a:t>autism spectrum disorders.</a:t>
            </a:r>
          </a:p>
        </p:txBody>
      </p:sp>
      <p:sp>
        <p:nvSpPr>
          <p:cNvPr id="7" name="Content Placeholder 6"/>
          <p:cNvSpPr>
            <a:spLocks noGrp="1"/>
          </p:cNvSpPr>
          <p:nvPr>
            <p:ph sz="quarter" idx="14"/>
          </p:nvPr>
        </p:nvSpPr>
        <p:spPr>
          <a:xfrm>
            <a:off x="457200" y="5363954"/>
            <a:ext cx="8229600" cy="820945"/>
          </a:xfrm>
        </p:spPr>
        <p:txBody>
          <a:bodyPr/>
          <a:lstStyle/>
          <a:p>
            <a:pPr marL="0" indent="0">
              <a:spcBef>
                <a:spcPts val="0"/>
              </a:spcBef>
              <a:buFont typeface="Times" pitchFamily="-84" charset="0"/>
              <a:buNone/>
              <a:defRPr/>
            </a:pPr>
            <a:r>
              <a:rPr lang="en-US" dirty="0"/>
              <a:t>As a regular education teacher you are most likely to encounter students with one or more of these disabilities.</a:t>
            </a:r>
          </a:p>
        </p:txBody>
      </p:sp>
    </p:spTree>
    <p:extLst>
      <p:ext uri="{BB962C8B-B14F-4D97-AF65-F5344CB8AC3E}">
        <p14:creationId xmlns:p14="http://schemas.microsoft.com/office/powerpoint/2010/main" val="23682490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1"/>
            <a:ext cx="7470475" cy="1097279"/>
          </a:xfrm>
        </p:spPr>
        <p:txBody>
          <a:bodyPr/>
          <a:lstStyle/>
          <a:p>
            <a:r>
              <a:rPr lang="en-US" sz="3400" dirty="0"/>
              <a:t>Students with Learning Problems: An Application </a:t>
            </a:r>
            <a:r>
              <a:rPr lang="en-US" sz="2000" b="0" dirty="0"/>
              <a:t>(1 of 3)</a:t>
            </a:r>
            <a:endParaRPr lang="en-IN" sz="2000" b="0" dirty="0"/>
          </a:p>
        </p:txBody>
      </p:sp>
      <p:sp>
        <p:nvSpPr>
          <p:cNvPr id="5" name="Content Placeholder 4"/>
          <p:cNvSpPr>
            <a:spLocks noGrp="1"/>
          </p:cNvSpPr>
          <p:nvPr>
            <p:ph sz="quarter" idx="13"/>
          </p:nvPr>
        </p:nvSpPr>
        <p:spPr>
          <a:xfrm>
            <a:off x="457200" y="1556326"/>
            <a:ext cx="8483600" cy="4434275"/>
          </a:xfrm>
        </p:spPr>
        <p:txBody>
          <a:bodyPr/>
          <a:lstStyle/>
          <a:p>
            <a:pPr marL="0" indent="0">
              <a:spcBef>
                <a:spcPts val="0"/>
              </a:spcBef>
              <a:buFont typeface="Times" pitchFamily="-84" charset="0"/>
              <a:buNone/>
              <a:defRPr/>
            </a:pPr>
            <a:r>
              <a:rPr lang="en-US" dirty="0"/>
              <a:t>Identify the learning problem best illustrated in each of the following examples:</a:t>
            </a:r>
          </a:p>
          <a:p>
            <a:pPr marL="0" indent="0">
              <a:spcBef>
                <a:spcPts val="2000"/>
              </a:spcBef>
              <a:buFont typeface="Times" pitchFamily="-84" charset="0"/>
              <a:buNone/>
              <a:defRPr/>
            </a:pPr>
            <a:r>
              <a:rPr lang="en-US" dirty="0"/>
              <a:t>Jackie struggles with her classwork and seems immature for her age. She seems to know very little about the world, and she has a difficult time understanding concepts that aren’t concrete. She is a poor reader.</a:t>
            </a:r>
          </a:p>
          <a:p>
            <a:pPr>
              <a:defRPr/>
            </a:pPr>
            <a:r>
              <a:rPr lang="en-US" dirty="0"/>
              <a:t>Jackie’s lack of knowledge about the world, her immaturity, poor reading ability, and inability to understand abstract concepts suggest an </a:t>
            </a:r>
            <a:r>
              <a:rPr lang="en-US" b="1" dirty="0"/>
              <a:t>intellectual disability</a:t>
            </a:r>
            <a:r>
              <a:rPr lang="en-US" dirty="0"/>
              <a:t>.</a:t>
            </a:r>
          </a:p>
        </p:txBody>
      </p:sp>
    </p:spTree>
    <p:extLst>
      <p:ext uri="{BB962C8B-B14F-4D97-AF65-F5344CB8AC3E}">
        <p14:creationId xmlns:p14="http://schemas.microsoft.com/office/powerpoint/2010/main" val="36689850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1"/>
            <a:ext cx="7634377" cy="1097279"/>
          </a:xfrm>
        </p:spPr>
        <p:txBody>
          <a:bodyPr/>
          <a:lstStyle/>
          <a:p>
            <a:r>
              <a:rPr lang="en-US" sz="3400" dirty="0"/>
              <a:t>Students with Learning Problems: An Application </a:t>
            </a:r>
            <a:r>
              <a:rPr lang="en-US" sz="2000" b="0" dirty="0"/>
              <a:t>(2 of 3)</a:t>
            </a:r>
            <a:endParaRPr lang="en-IN" sz="2000" dirty="0"/>
          </a:p>
        </p:txBody>
      </p:sp>
      <p:sp>
        <p:nvSpPr>
          <p:cNvPr id="4" name="Content Placeholder 3"/>
          <p:cNvSpPr>
            <a:spLocks noGrp="1"/>
          </p:cNvSpPr>
          <p:nvPr>
            <p:ph sz="quarter" idx="13"/>
          </p:nvPr>
        </p:nvSpPr>
        <p:spPr>
          <a:xfrm>
            <a:off x="457200" y="1569026"/>
            <a:ext cx="8151962" cy="2482274"/>
          </a:xfrm>
        </p:spPr>
        <p:txBody>
          <a:bodyPr/>
          <a:lstStyle/>
          <a:p>
            <a:pPr marL="0" indent="0">
              <a:spcBef>
                <a:spcPts val="0"/>
              </a:spcBef>
              <a:buFont typeface="Times" pitchFamily="-84" charset="0"/>
              <a:buNone/>
              <a:defRPr/>
            </a:pPr>
            <a:r>
              <a:rPr lang="en-US" dirty="0"/>
              <a:t>T</a:t>
            </a:r>
            <a:r>
              <a:rPr lang="en-US" sz="100" dirty="0"/>
              <a:t> </a:t>
            </a:r>
            <a:r>
              <a:rPr lang="en-US" dirty="0"/>
              <a:t>J has trouble sitting still and often blurts out comments in class. He frequently forgets to bring his homework even when his teacher watches as he writes the assignment in his planner.</a:t>
            </a:r>
          </a:p>
          <a:p>
            <a:pPr>
              <a:defRPr/>
            </a:pPr>
            <a:r>
              <a:rPr lang="en-US" dirty="0"/>
              <a:t>T</a:t>
            </a:r>
            <a:r>
              <a:rPr lang="en-US" sz="100" dirty="0"/>
              <a:t> </a:t>
            </a:r>
            <a:r>
              <a:rPr lang="en-US" dirty="0"/>
              <a:t>J’s hyperactivity, impulsiveness, and forgetfulness are indicators of </a:t>
            </a:r>
            <a:r>
              <a:rPr lang="en-US" b="1" dirty="0"/>
              <a:t>A</a:t>
            </a:r>
            <a:r>
              <a:rPr lang="en-US" sz="100" b="1" dirty="0"/>
              <a:t> </a:t>
            </a:r>
            <a:r>
              <a:rPr lang="en-US" b="1" dirty="0"/>
              <a:t>D</a:t>
            </a:r>
            <a:r>
              <a:rPr lang="en-US" sz="100" b="1" dirty="0"/>
              <a:t> </a:t>
            </a:r>
            <a:r>
              <a:rPr lang="en-US" b="1" dirty="0"/>
              <a:t>H</a:t>
            </a:r>
            <a:r>
              <a:rPr lang="en-US" sz="100" b="1" dirty="0"/>
              <a:t> </a:t>
            </a:r>
            <a:r>
              <a:rPr lang="en-US" b="1" dirty="0"/>
              <a:t>D</a:t>
            </a:r>
            <a:r>
              <a:rPr lang="en-US" dirty="0"/>
              <a:t>.</a:t>
            </a:r>
          </a:p>
        </p:txBody>
      </p:sp>
      <p:sp>
        <p:nvSpPr>
          <p:cNvPr id="5" name="Content Placeholder 4"/>
          <p:cNvSpPr>
            <a:spLocks noGrp="1"/>
          </p:cNvSpPr>
          <p:nvPr>
            <p:ph sz="quarter" idx="14"/>
          </p:nvPr>
        </p:nvSpPr>
        <p:spPr>
          <a:xfrm>
            <a:off x="457200" y="4218316"/>
            <a:ext cx="8151962" cy="1763383"/>
          </a:xfrm>
        </p:spPr>
        <p:txBody>
          <a:bodyPr/>
          <a:lstStyle/>
          <a:p>
            <a:pPr marL="0" indent="0">
              <a:spcBef>
                <a:spcPts val="0"/>
              </a:spcBef>
              <a:buFont typeface="Times" pitchFamily="-84" charset="0"/>
              <a:buNone/>
              <a:defRPr/>
            </a:pPr>
            <a:r>
              <a:rPr lang="en-US" dirty="0"/>
              <a:t>Sonja is withdrawn, and rarely speaks in class. She is very timid and doesn’t seem to have friends.</a:t>
            </a:r>
          </a:p>
          <a:p>
            <a:pPr>
              <a:defRPr/>
            </a:pPr>
            <a:r>
              <a:rPr lang="en-US" dirty="0"/>
              <a:t>Sonja’s social isolation and timid behavior are indicators of an internalizing </a:t>
            </a:r>
            <a:r>
              <a:rPr lang="en-US" b="1" dirty="0"/>
              <a:t>emotional and behavior disorder.</a:t>
            </a:r>
          </a:p>
        </p:txBody>
      </p:sp>
    </p:spTree>
    <p:extLst>
      <p:ext uri="{BB962C8B-B14F-4D97-AF65-F5344CB8AC3E}">
        <p14:creationId xmlns:p14="http://schemas.microsoft.com/office/powerpoint/2010/main" val="25260325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1"/>
            <a:ext cx="7625751" cy="1097279"/>
          </a:xfrm>
        </p:spPr>
        <p:txBody>
          <a:bodyPr/>
          <a:lstStyle/>
          <a:p>
            <a:r>
              <a:rPr lang="en-US" sz="3400" dirty="0"/>
              <a:t>Students with Learning Problems: An Application </a:t>
            </a:r>
            <a:r>
              <a:rPr lang="en-US" sz="2000" b="0" dirty="0"/>
              <a:t>(3 of 3)</a:t>
            </a:r>
            <a:endParaRPr lang="en-IN" sz="2000" dirty="0"/>
          </a:p>
        </p:txBody>
      </p:sp>
      <p:sp>
        <p:nvSpPr>
          <p:cNvPr id="5" name="Content Placeholder 4"/>
          <p:cNvSpPr>
            <a:spLocks noGrp="1"/>
          </p:cNvSpPr>
          <p:nvPr>
            <p:ph sz="quarter" idx="13"/>
          </p:nvPr>
        </p:nvSpPr>
        <p:spPr>
          <a:xfrm>
            <a:off x="457200" y="1556326"/>
            <a:ext cx="8229600" cy="4434275"/>
          </a:xfrm>
        </p:spPr>
        <p:txBody>
          <a:bodyPr/>
          <a:lstStyle/>
          <a:p>
            <a:pPr marL="0" indent="0">
              <a:spcBef>
                <a:spcPts val="0"/>
              </a:spcBef>
              <a:buFont typeface="Times" pitchFamily="-84" charset="0"/>
              <a:buNone/>
              <a:defRPr/>
            </a:pPr>
            <a:r>
              <a:rPr lang="en-US" dirty="0"/>
              <a:t>Raul has a very difficult time with reading. He reverses words and often loses his place when he reads. Fortunately, he is a very good math student, however.</a:t>
            </a:r>
          </a:p>
          <a:p>
            <a:pPr>
              <a:defRPr/>
            </a:pPr>
            <a:r>
              <a:rPr lang="en-US" dirty="0"/>
              <a:t>Raul’s problems with reading, and the fact that he is a good math student, suggests that he has a specific </a:t>
            </a:r>
            <a:r>
              <a:rPr lang="en-US" b="1" dirty="0"/>
              <a:t>learning disability</a:t>
            </a:r>
            <a:r>
              <a:rPr lang="en-US" dirty="0"/>
              <a:t> in reading.</a:t>
            </a:r>
          </a:p>
        </p:txBody>
      </p:sp>
    </p:spTree>
    <p:extLst>
      <p:ext uri="{BB962C8B-B14F-4D97-AF65-F5344CB8AC3E}">
        <p14:creationId xmlns:p14="http://schemas.microsoft.com/office/powerpoint/2010/main" val="30082073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Students Who are Gifted and Talented</a:t>
            </a:r>
            <a:endParaRPr lang="en-IN" sz="3400" dirty="0"/>
          </a:p>
        </p:txBody>
      </p:sp>
      <p:sp>
        <p:nvSpPr>
          <p:cNvPr id="3" name="Content Placeholder 2"/>
          <p:cNvSpPr>
            <a:spLocks noGrp="1"/>
          </p:cNvSpPr>
          <p:nvPr>
            <p:ph sz="quarter" idx="13"/>
          </p:nvPr>
        </p:nvSpPr>
        <p:spPr>
          <a:xfrm>
            <a:off x="457200" y="1556326"/>
            <a:ext cx="8318500" cy="4434275"/>
          </a:xfrm>
        </p:spPr>
        <p:txBody>
          <a:bodyPr/>
          <a:lstStyle/>
          <a:p>
            <a:pPr>
              <a:defRPr/>
            </a:pPr>
            <a:r>
              <a:rPr lang="en-US" dirty="0"/>
              <a:t>Learn more quickly and independently than their peers</a:t>
            </a:r>
          </a:p>
          <a:p>
            <a:pPr>
              <a:defRPr/>
            </a:pPr>
            <a:r>
              <a:rPr lang="en-US" dirty="0"/>
              <a:t>Use advanced language, reading, and vocabulary skills</a:t>
            </a:r>
          </a:p>
          <a:p>
            <a:pPr>
              <a:defRPr/>
            </a:pPr>
            <a:r>
              <a:rPr lang="en-US" dirty="0"/>
              <a:t>Display more highly developed learning and metacognitive strategies</a:t>
            </a:r>
          </a:p>
          <a:p>
            <a:pPr>
              <a:defRPr/>
            </a:pPr>
            <a:r>
              <a:rPr lang="en-US" dirty="0"/>
              <a:t>Demonstrate higher motivation on challenging tasks and less on easy ones</a:t>
            </a:r>
          </a:p>
          <a:p>
            <a:pPr>
              <a:defRPr/>
            </a:pPr>
            <a:r>
              <a:rPr lang="en-US" dirty="0"/>
              <a:t>Set high personal standards of achievement</a:t>
            </a:r>
          </a:p>
        </p:txBody>
      </p:sp>
    </p:spTree>
    <p:extLst>
      <p:ext uri="{BB962C8B-B14F-4D97-AF65-F5344CB8AC3E}">
        <p14:creationId xmlns:p14="http://schemas.microsoft.com/office/powerpoint/2010/main" val="38310092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Diversity: Pursuing Equity in Special Education </a:t>
            </a:r>
            <a:r>
              <a:rPr lang="en-US" sz="2000" b="0" dirty="0"/>
              <a:t>(1 of 2)</a:t>
            </a:r>
            <a:endParaRPr lang="en-IN" sz="2000" b="0" dirty="0"/>
          </a:p>
        </p:txBody>
      </p:sp>
      <p:sp>
        <p:nvSpPr>
          <p:cNvPr id="3" name="Content Placeholder 2"/>
          <p:cNvSpPr>
            <a:spLocks noGrp="1"/>
          </p:cNvSpPr>
          <p:nvPr>
            <p:ph sz="quarter" idx="13"/>
          </p:nvPr>
        </p:nvSpPr>
        <p:spPr/>
        <p:txBody>
          <a:bodyPr/>
          <a:lstStyle/>
          <a:p>
            <a:pPr>
              <a:defRPr/>
            </a:pPr>
            <a:r>
              <a:rPr lang="en-US" dirty="0"/>
              <a:t>African American students make up less than 15% of the school population but account for 20% of students diagnosed with exceptionalities.</a:t>
            </a:r>
          </a:p>
          <a:p>
            <a:pPr>
              <a:defRPr/>
            </a:pPr>
            <a:r>
              <a:rPr lang="en-US" dirty="0"/>
              <a:t>African American and Hispanic students are underrepresented in gifted and talented programs.</a:t>
            </a:r>
          </a:p>
          <a:p>
            <a:pPr>
              <a:defRPr/>
            </a:pPr>
            <a:r>
              <a:rPr lang="en-US" dirty="0"/>
              <a:t>Children of poverty have poorer prenatal care, nutrition, and health care, which influences intelligence and school performance.</a:t>
            </a:r>
          </a:p>
        </p:txBody>
      </p:sp>
    </p:spTree>
    <p:extLst>
      <p:ext uri="{BB962C8B-B14F-4D97-AF65-F5344CB8AC3E}">
        <p14:creationId xmlns:p14="http://schemas.microsoft.com/office/powerpoint/2010/main" val="18807360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Diversity: Pursuing Equity in Special Education </a:t>
            </a:r>
            <a:r>
              <a:rPr lang="en-US" sz="2000" b="0" dirty="0"/>
              <a:t>(2 of 2)</a:t>
            </a:r>
            <a:endParaRPr lang="en-IN" sz="2000" dirty="0"/>
          </a:p>
        </p:txBody>
      </p:sp>
      <p:sp>
        <p:nvSpPr>
          <p:cNvPr id="3" name="Content Placeholder 2"/>
          <p:cNvSpPr>
            <a:spLocks noGrp="1"/>
          </p:cNvSpPr>
          <p:nvPr>
            <p:ph sz="quarter" idx="13"/>
          </p:nvPr>
        </p:nvSpPr>
        <p:spPr/>
        <p:txBody>
          <a:bodyPr/>
          <a:lstStyle/>
          <a:p>
            <a:pPr>
              <a:defRPr/>
            </a:pPr>
            <a:r>
              <a:rPr lang="en-US" dirty="0"/>
              <a:t>Children of poverty attend poorer quality schools. For instance, classes in high-poverty schools are nearly 80% more likely to have an out-of-field teacher than those in more advantaged areas.</a:t>
            </a:r>
          </a:p>
          <a:p>
            <a:pPr>
              <a:defRPr/>
            </a:pPr>
            <a:r>
              <a:rPr lang="en-US" dirty="0"/>
              <a:t>The identification and placement process depends on culture and language.</a:t>
            </a:r>
          </a:p>
          <a:p>
            <a:pPr>
              <a:defRPr/>
            </a:pPr>
            <a:r>
              <a:rPr lang="en-US" dirty="0"/>
              <a:t>Tests used to identify students with exceptionalities are culturally based and depend on facility with English.</a:t>
            </a:r>
          </a:p>
        </p:txBody>
      </p:sp>
    </p:spTree>
    <p:extLst>
      <p:ext uri="{BB962C8B-B14F-4D97-AF65-F5344CB8AC3E}">
        <p14:creationId xmlns:p14="http://schemas.microsoft.com/office/powerpoint/2010/main" val="2715537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Multitrait Views of Intelligence </a:t>
            </a:r>
            <a:r>
              <a:rPr lang="en-US" sz="2000" b="0" dirty="0"/>
              <a:t>(1 of 2)</a:t>
            </a:r>
            <a:endParaRPr lang="en-IN" sz="2000" b="0" dirty="0"/>
          </a:p>
        </p:txBody>
      </p:sp>
      <p:sp>
        <p:nvSpPr>
          <p:cNvPr id="4" name="Content Placeholder 3"/>
          <p:cNvSpPr>
            <a:spLocks noGrp="1"/>
          </p:cNvSpPr>
          <p:nvPr>
            <p:ph sz="quarter" idx="13"/>
          </p:nvPr>
        </p:nvSpPr>
        <p:spPr>
          <a:xfrm>
            <a:off x="457200" y="1556327"/>
            <a:ext cx="8229600" cy="1381945"/>
          </a:xfrm>
        </p:spPr>
        <p:txBody>
          <a:bodyPr/>
          <a:lstStyle/>
          <a:p>
            <a:pPr marL="0" indent="0">
              <a:spcBef>
                <a:spcPts val="0"/>
              </a:spcBef>
              <a:buFont typeface="Times" pitchFamily="-84" charset="0"/>
              <a:buNone/>
              <a:defRPr/>
            </a:pPr>
            <a:r>
              <a:rPr lang="en-US" b="1" dirty="0"/>
              <a:t>Fluid intelligence</a:t>
            </a:r>
          </a:p>
          <a:p>
            <a:pPr>
              <a:defRPr/>
            </a:pPr>
            <a:r>
              <a:rPr lang="en-US" dirty="0"/>
              <a:t>Flexible, culture-free ability to adapt to new situations and acquire knowledge easily</a:t>
            </a:r>
          </a:p>
        </p:txBody>
      </p:sp>
      <p:sp>
        <p:nvSpPr>
          <p:cNvPr id="5" name="Content Placeholder 4"/>
          <p:cNvSpPr>
            <a:spLocks noGrp="1"/>
          </p:cNvSpPr>
          <p:nvPr>
            <p:ph sz="quarter" idx="14"/>
          </p:nvPr>
        </p:nvSpPr>
        <p:spPr>
          <a:xfrm>
            <a:off x="457200" y="3100366"/>
            <a:ext cx="8229600" cy="1398482"/>
          </a:xfrm>
        </p:spPr>
        <p:txBody>
          <a:bodyPr/>
          <a:lstStyle/>
          <a:p>
            <a:pPr marL="0" indent="0">
              <a:spcBef>
                <a:spcPts val="0"/>
              </a:spcBef>
              <a:buFont typeface="Times" pitchFamily="-84" charset="0"/>
              <a:buNone/>
              <a:defRPr/>
            </a:pPr>
            <a:r>
              <a:rPr lang="en-US" b="1" dirty="0"/>
              <a:t>Crystallized intelligence</a:t>
            </a:r>
          </a:p>
          <a:p>
            <a:pPr>
              <a:defRPr/>
            </a:pPr>
            <a:r>
              <a:rPr lang="en-US" dirty="0"/>
              <a:t>Intelligence that is culture specific and depends on experience and schooling</a:t>
            </a:r>
          </a:p>
        </p:txBody>
      </p:sp>
      <p:sp>
        <p:nvSpPr>
          <p:cNvPr id="6" name="Content Placeholder 5"/>
          <p:cNvSpPr>
            <a:spLocks noGrp="1"/>
          </p:cNvSpPr>
          <p:nvPr>
            <p:ph sz="quarter" idx="15"/>
          </p:nvPr>
        </p:nvSpPr>
        <p:spPr>
          <a:xfrm>
            <a:off x="457200" y="4699499"/>
            <a:ext cx="8229600" cy="1034684"/>
          </a:xfrm>
        </p:spPr>
        <p:txBody>
          <a:bodyPr/>
          <a:lstStyle/>
          <a:p>
            <a:pPr marL="0" indent="0">
              <a:spcBef>
                <a:spcPts val="0"/>
              </a:spcBef>
              <a:buFont typeface="Times" pitchFamily="-84" charset="0"/>
              <a:buNone/>
              <a:defRPr/>
            </a:pPr>
            <a:r>
              <a:rPr lang="en-US" b="1" dirty="0"/>
              <a:t>Social intelligence</a:t>
            </a:r>
          </a:p>
          <a:p>
            <a:pPr>
              <a:defRPr/>
            </a:pPr>
            <a:r>
              <a:rPr lang="en-US" dirty="0"/>
              <a:t>The ability to understand and manage people</a:t>
            </a:r>
          </a:p>
        </p:txBody>
      </p:sp>
    </p:spTree>
    <p:extLst>
      <p:ext uri="{BB962C8B-B14F-4D97-AF65-F5344CB8AC3E}">
        <p14:creationId xmlns:p14="http://schemas.microsoft.com/office/powerpoint/2010/main" val="218965602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Your Role in Inclusive Classrooms </a:t>
            </a:r>
            <a:r>
              <a:rPr lang="en-US" sz="2000" b="0" dirty="0"/>
              <a:t>(1 of 4)</a:t>
            </a:r>
            <a:endParaRPr lang="en-IN" sz="2000" b="0" dirty="0"/>
          </a:p>
        </p:txBody>
      </p:sp>
      <p:sp>
        <p:nvSpPr>
          <p:cNvPr id="3" name="Content Placeholder 2"/>
          <p:cNvSpPr>
            <a:spLocks noGrp="1"/>
          </p:cNvSpPr>
          <p:nvPr>
            <p:ph sz="quarter" idx="13"/>
          </p:nvPr>
        </p:nvSpPr>
        <p:spPr>
          <a:xfrm>
            <a:off x="457200" y="1556326"/>
            <a:ext cx="8229600" cy="4752399"/>
          </a:xfrm>
        </p:spPr>
        <p:txBody>
          <a:bodyPr/>
          <a:lstStyle/>
          <a:p>
            <a:pPr marL="0" indent="0">
              <a:spcBef>
                <a:spcPts val="0"/>
              </a:spcBef>
              <a:buFont typeface="Times" pitchFamily="-84" charset="0"/>
              <a:buNone/>
              <a:defRPr/>
            </a:pPr>
            <a:r>
              <a:rPr lang="en-US" sz="2200" b="1" dirty="0"/>
              <a:t>Modifying Instruction to Meet Students’ Needs</a:t>
            </a:r>
          </a:p>
          <a:p>
            <a:pPr>
              <a:spcBef>
                <a:spcPts val="600"/>
              </a:spcBef>
              <a:defRPr/>
            </a:pPr>
            <a:r>
              <a:rPr lang="en-US" sz="2200" dirty="0"/>
              <a:t>Modeling solutions to problems and other assignments</a:t>
            </a:r>
          </a:p>
          <a:p>
            <a:pPr>
              <a:spcBef>
                <a:spcPts val="600"/>
              </a:spcBef>
              <a:defRPr/>
            </a:pPr>
            <a:r>
              <a:rPr lang="en-US" sz="2200" dirty="0"/>
              <a:t>Teaching in small steps, and providing detailed feedback on homework and assessments</a:t>
            </a:r>
          </a:p>
          <a:p>
            <a:pPr>
              <a:spcBef>
                <a:spcPts val="600"/>
              </a:spcBef>
              <a:defRPr/>
            </a:pPr>
            <a:r>
              <a:rPr lang="en-US" sz="2200" dirty="0"/>
              <a:t>Calling on students with exceptionalities as often as others</a:t>
            </a:r>
          </a:p>
          <a:p>
            <a:pPr>
              <a:spcBef>
                <a:spcPts val="600"/>
              </a:spcBef>
              <a:defRPr/>
            </a:pPr>
            <a:r>
              <a:rPr lang="en-US" sz="2200" dirty="0"/>
              <a:t>Providing aids, such as outlines and charts for the content you teach</a:t>
            </a:r>
          </a:p>
          <a:p>
            <a:pPr>
              <a:spcBef>
                <a:spcPts val="600"/>
              </a:spcBef>
              <a:defRPr/>
            </a:pPr>
            <a:r>
              <a:rPr lang="en-US" sz="2200" dirty="0"/>
              <a:t>Increasing the amount of time available for tests and quizzes</a:t>
            </a:r>
          </a:p>
          <a:p>
            <a:pPr>
              <a:spcBef>
                <a:spcPts val="600"/>
              </a:spcBef>
              <a:defRPr/>
            </a:pPr>
            <a:r>
              <a:rPr lang="en-US" sz="2200" dirty="0"/>
              <a:t>Using available technology</a:t>
            </a:r>
          </a:p>
          <a:p>
            <a:pPr>
              <a:spcBef>
                <a:spcPts val="600"/>
              </a:spcBef>
              <a:defRPr/>
            </a:pPr>
            <a:r>
              <a:rPr lang="en-US" sz="2200" dirty="0"/>
              <a:t>Teaching learning and study strategies</a:t>
            </a:r>
          </a:p>
          <a:p>
            <a:pPr lvl="1">
              <a:defRPr/>
            </a:pPr>
            <a:r>
              <a:rPr lang="en-US" sz="2200" b="1" dirty="0"/>
              <a:t>You won’t teach in qualitatively different ways.</a:t>
            </a:r>
          </a:p>
          <a:p>
            <a:pPr lvl="1">
              <a:defRPr/>
            </a:pPr>
            <a:r>
              <a:rPr lang="en-US" sz="2200" b="1" dirty="0"/>
              <a:t>You’ll teach the way you always teach, but better.</a:t>
            </a:r>
          </a:p>
        </p:txBody>
      </p:sp>
    </p:spTree>
    <p:extLst>
      <p:ext uri="{BB962C8B-B14F-4D97-AF65-F5344CB8AC3E}">
        <p14:creationId xmlns:p14="http://schemas.microsoft.com/office/powerpoint/2010/main" val="22704454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Your Role in Inclusive Classrooms </a:t>
            </a:r>
            <a:r>
              <a:rPr lang="en-US" sz="2000" b="0" dirty="0"/>
              <a:t>(2 of 4)</a:t>
            </a:r>
            <a:endParaRPr lang="en-IN" sz="2000" dirty="0"/>
          </a:p>
        </p:txBody>
      </p:sp>
      <p:sp>
        <p:nvSpPr>
          <p:cNvPr id="4" name="Content Placeholder 3"/>
          <p:cNvSpPr>
            <a:spLocks noGrp="1"/>
          </p:cNvSpPr>
          <p:nvPr>
            <p:ph sz="quarter" idx="13"/>
          </p:nvPr>
        </p:nvSpPr>
        <p:spPr>
          <a:xfrm>
            <a:off x="457200" y="1556327"/>
            <a:ext cx="8369300" cy="2782760"/>
          </a:xfrm>
        </p:spPr>
        <p:txBody>
          <a:bodyPr/>
          <a:lstStyle/>
          <a:p>
            <a:pPr>
              <a:defRPr/>
            </a:pPr>
            <a:r>
              <a:rPr lang="en-US" altLang="en-US" sz="2200" dirty="0"/>
              <a:t>Little evidence exists to indicate that learners with exceptionalities should be taught in ways that are fundamentally different from effective instruction for all students.</a:t>
            </a:r>
          </a:p>
          <a:p>
            <a:pPr>
              <a:defRPr/>
            </a:pPr>
            <a:r>
              <a:rPr lang="en-US" altLang="en-US" sz="2200" dirty="0"/>
              <a:t>It suggests that the strategies that work for students in general also work with students having exceptionalities.</a:t>
            </a:r>
          </a:p>
          <a:p>
            <a:pPr>
              <a:defRPr/>
            </a:pPr>
            <a:r>
              <a:rPr lang="en-US" altLang="en-US" sz="2200" dirty="0"/>
              <a:t>These strategies should simply be implemented more carefully and more thoroughly.</a:t>
            </a:r>
          </a:p>
        </p:txBody>
      </p:sp>
      <p:sp>
        <p:nvSpPr>
          <p:cNvPr id="5" name="Content Placeholder 4"/>
          <p:cNvSpPr>
            <a:spLocks noGrp="1"/>
          </p:cNvSpPr>
          <p:nvPr>
            <p:ph sz="quarter" idx="14"/>
          </p:nvPr>
        </p:nvSpPr>
        <p:spPr>
          <a:xfrm>
            <a:off x="457200" y="4491724"/>
            <a:ext cx="8369300" cy="1502675"/>
          </a:xfrm>
        </p:spPr>
        <p:txBody>
          <a:bodyPr/>
          <a:lstStyle/>
          <a:p>
            <a:pPr marL="0" indent="0">
              <a:spcBef>
                <a:spcPts val="0"/>
              </a:spcBef>
              <a:buFont typeface="Wingdings" pitchFamily="2" charset="2"/>
              <a:buNone/>
              <a:defRPr/>
            </a:pPr>
            <a:r>
              <a:rPr lang="en-US" altLang="en-US" sz="2200" dirty="0"/>
              <a:t>“In general, the classroom management and instruction approaches that are effective with special students tend to be the same ones that are effective with other students” (Good &amp; Brophy, 2008, p</a:t>
            </a:r>
            <a:r>
              <a:rPr lang="en-US" altLang="en-US" sz="100" dirty="0">
                <a:solidFill>
                  <a:schemeClr val="bg1"/>
                </a:solidFill>
              </a:rPr>
              <a:t>age</a:t>
            </a:r>
            <a:r>
              <a:rPr lang="en-US" altLang="en-US" sz="2200" dirty="0"/>
              <a:t> 223).</a:t>
            </a:r>
          </a:p>
        </p:txBody>
      </p:sp>
    </p:spTree>
    <p:extLst>
      <p:ext uri="{BB962C8B-B14F-4D97-AF65-F5344CB8AC3E}">
        <p14:creationId xmlns:p14="http://schemas.microsoft.com/office/powerpoint/2010/main" val="37135303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Your Role in Inclusive Classrooms </a:t>
            </a:r>
            <a:r>
              <a:rPr lang="en-US" sz="2000" b="0" dirty="0"/>
              <a:t>(3 of 4)</a:t>
            </a:r>
            <a:endParaRPr lang="en-IN" sz="2000" dirty="0"/>
          </a:p>
        </p:txBody>
      </p:sp>
      <p:sp>
        <p:nvSpPr>
          <p:cNvPr id="5" name="Content Placeholder 4"/>
          <p:cNvSpPr>
            <a:spLocks noGrp="1"/>
          </p:cNvSpPr>
          <p:nvPr>
            <p:ph sz="quarter" idx="13"/>
          </p:nvPr>
        </p:nvSpPr>
        <p:spPr>
          <a:xfrm>
            <a:off x="457200" y="1556326"/>
            <a:ext cx="8458200" cy="4434275"/>
          </a:xfrm>
        </p:spPr>
        <p:txBody>
          <a:bodyPr/>
          <a:lstStyle/>
          <a:p>
            <a:pPr marL="0" indent="0">
              <a:spcBef>
                <a:spcPts val="0"/>
              </a:spcBef>
              <a:buFont typeface="Times" pitchFamily="-84" charset="0"/>
              <a:buNone/>
              <a:defRPr/>
            </a:pPr>
            <a:r>
              <a:rPr lang="en-US" sz="2200" b="1" dirty="0"/>
              <a:t>Developing Self-Regulation—Helping students:</a:t>
            </a:r>
          </a:p>
          <a:p>
            <a:pPr>
              <a:defRPr/>
            </a:pPr>
            <a:r>
              <a:rPr lang="en-US" sz="2200" dirty="0"/>
              <a:t>Learn to stay on task</a:t>
            </a:r>
          </a:p>
          <a:p>
            <a:pPr>
              <a:defRPr/>
            </a:pPr>
            <a:r>
              <a:rPr lang="en-US" sz="2200" dirty="0"/>
              <a:t>Complete assignments</a:t>
            </a:r>
          </a:p>
          <a:p>
            <a:pPr>
              <a:defRPr/>
            </a:pPr>
            <a:r>
              <a:rPr lang="en-US" sz="2200" dirty="0"/>
              <a:t>Use learning strategies</a:t>
            </a:r>
          </a:p>
          <a:p>
            <a:pPr lvl="1">
              <a:defRPr/>
            </a:pPr>
            <a:r>
              <a:rPr lang="en-US" sz="2200" dirty="0"/>
              <a:t>Patience, support, and encouragement are essential.</a:t>
            </a:r>
          </a:p>
          <a:p>
            <a:pPr lvl="1">
              <a:defRPr/>
            </a:pPr>
            <a:r>
              <a:rPr lang="en-US" sz="2200" dirty="0"/>
              <a:t>Working with students having exceptionalities is challenging and can be frustrating.</a:t>
            </a:r>
          </a:p>
          <a:p>
            <a:pPr lvl="1">
              <a:defRPr/>
            </a:pPr>
            <a:r>
              <a:rPr lang="en-US" sz="2200" dirty="0"/>
              <a:t>Teachers able to meet the challenges can make a huge contribution to students’ live.</a:t>
            </a:r>
          </a:p>
        </p:txBody>
      </p:sp>
    </p:spTree>
    <p:extLst>
      <p:ext uri="{BB962C8B-B14F-4D97-AF65-F5344CB8AC3E}">
        <p14:creationId xmlns:p14="http://schemas.microsoft.com/office/powerpoint/2010/main" val="263908120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Your Role in Inclusive Classrooms </a:t>
            </a:r>
            <a:r>
              <a:rPr lang="en-US" sz="2000" b="0" dirty="0"/>
              <a:t>(4 of 4)</a:t>
            </a:r>
            <a:endParaRPr lang="en-IN" sz="2000" dirty="0"/>
          </a:p>
        </p:txBody>
      </p:sp>
      <p:sp>
        <p:nvSpPr>
          <p:cNvPr id="3" name="Content Placeholder 2"/>
          <p:cNvSpPr>
            <a:spLocks noGrp="1"/>
          </p:cNvSpPr>
          <p:nvPr>
            <p:ph sz="quarter" idx="13"/>
          </p:nvPr>
        </p:nvSpPr>
        <p:spPr>
          <a:xfrm>
            <a:off x="457200" y="1556326"/>
            <a:ext cx="8229600" cy="4752399"/>
          </a:xfrm>
        </p:spPr>
        <p:txBody>
          <a:bodyPr/>
          <a:lstStyle/>
          <a:p>
            <a:pPr marL="0" indent="0">
              <a:spcBef>
                <a:spcPts val="0"/>
              </a:spcBef>
              <a:buFont typeface="Times" pitchFamily="-84" charset="0"/>
              <a:buNone/>
              <a:defRPr/>
            </a:pPr>
            <a:r>
              <a:rPr lang="en-US" sz="2200" b="1" dirty="0"/>
              <a:t>Collaborating with Other Professionals</a:t>
            </a:r>
          </a:p>
          <a:p>
            <a:pPr>
              <a:defRPr/>
            </a:pPr>
            <a:r>
              <a:rPr lang="en-US" sz="2200" b="1" dirty="0"/>
              <a:t>Curriculum planning</a:t>
            </a:r>
            <a:r>
              <a:rPr lang="en-US" sz="2200" dirty="0"/>
              <a:t>, such as adjusting the curriculum to help meet the needs of students with exceptionalities.</a:t>
            </a:r>
          </a:p>
          <a:p>
            <a:pPr>
              <a:defRPr/>
            </a:pPr>
            <a:r>
              <a:rPr lang="en-US" sz="2200" b="1" dirty="0"/>
              <a:t>Co-teaching</a:t>
            </a:r>
            <a:r>
              <a:rPr lang="en-US" sz="2200" dirty="0"/>
              <a:t>, such as working with special educators in learning activities.</a:t>
            </a:r>
          </a:p>
          <a:p>
            <a:pPr>
              <a:defRPr/>
            </a:pPr>
            <a:r>
              <a:rPr lang="en-US" sz="2200" b="1" dirty="0"/>
              <a:t>Consultant teaching</a:t>
            </a:r>
            <a:r>
              <a:rPr lang="en-US" sz="2200" dirty="0"/>
              <a:t>, such as having a special educator observe and help plan instruction in inclusive classrooms.</a:t>
            </a:r>
          </a:p>
          <a:p>
            <a:pPr>
              <a:defRPr/>
            </a:pPr>
            <a:r>
              <a:rPr lang="en-US" sz="2200" b="1" dirty="0"/>
              <a:t>Coordination of paraprofessionals</a:t>
            </a:r>
            <a:r>
              <a:rPr lang="en-US" sz="2200" dirty="0"/>
              <a:t>, such as organizing the work of paraprofessionals who are assisting in classrooms.</a:t>
            </a:r>
            <a:endParaRPr lang="en-US" sz="2200" i="1" dirty="0"/>
          </a:p>
          <a:p>
            <a:pPr>
              <a:defRPr/>
            </a:pPr>
            <a:r>
              <a:rPr lang="en-US" sz="2200" b="1" dirty="0"/>
              <a:t>Working with parents</a:t>
            </a:r>
            <a:r>
              <a:rPr lang="en-US" sz="2200" dirty="0"/>
              <a:t>, such as suggesting activities parents can conduct with their students at home.</a:t>
            </a:r>
            <a:endParaRPr lang="en-IN" sz="2200" dirty="0"/>
          </a:p>
        </p:txBody>
      </p:sp>
    </p:spTree>
    <p:extLst>
      <p:ext uri="{BB962C8B-B14F-4D97-AF65-F5344CB8AC3E}">
        <p14:creationId xmlns:p14="http://schemas.microsoft.com/office/powerpoint/2010/main" val="2941560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Multitrait Views of Intelligence </a:t>
            </a:r>
            <a:r>
              <a:rPr lang="en-US" sz="2000" b="0" dirty="0"/>
              <a:t>(2 of 2)</a:t>
            </a:r>
            <a:endParaRPr lang="en-IN" dirty="0"/>
          </a:p>
        </p:txBody>
      </p:sp>
      <p:sp>
        <p:nvSpPr>
          <p:cNvPr id="6" name="Content Placeholder 5"/>
          <p:cNvSpPr>
            <a:spLocks noGrp="1"/>
          </p:cNvSpPr>
          <p:nvPr>
            <p:ph sz="quarter" idx="13"/>
          </p:nvPr>
        </p:nvSpPr>
        <p:spPr>
          <a:xfrm>
            <a:off x="457200" y="1556326"/>
            <a:ext cx="8229600" cy="2308537"/>
          </a:xfrm>
        </p:spPr>
        <p:txBody>
          <a:bodyPr/>
          <a:lstStyle/>
          <a:p>
            <a:pPr marL="0" indent="0">
              <a:spcBef>
                <a:spcPts val="0"/>
              </a:spcBef>
              <a:buFont typeface="Times" pitchFamily="-84" charset="0"/>
              <a:buNone/>
              <a:defRPr/>
            </a:pPr>
            <a:r>
              <a:rPr lang="en-US" b="1" dirty="0"/>
              <a:t>Emotional intelligence</a:t>
            </a:r>
          </a:p>
          <a:p>
            <a:pPr>
              <a:defRPr/>
            </a:pPr>
            <a:r>
              <a:rPr lang="en-US" dirty="0"/>
              <a:t>The ability to perceive, understand, and manage emotions in ourselves and others</a:t>
            </a:r>
          </a:p>
          <a:p>
            <a:pPr>
              <a:defRPr/>
            </a:pPr>
            <a:r>
              <a:rPr lang="en-US" dirty="0"/>
              <a:t>To use emotional knowledge to enhance cognition (thought)</a:t>
            </a:r>
          </a:p>
        </p:txBody>
      </p:sp>
      <p:sp>
        <p:nvSpPr>
          <p:cNvPr id="7" name="Content Placeholder 6"/>
          <p:cNvSpPr>
            <a:spLocks noGrp="1"/>
          </p:cNvSpPr>
          <p:nvPr>
            <p:ph sz="quarter" idx="14"/>
          </p:nvPr>
        </p:nvSpPr>
        <p:spPr>
          <a:xfrm>
            <a:off x="457200" y="4085590"/>
            <a:ext cx="8229600" cy="1425194"/>
          </a:xfrm>
        </p:spPr>
        <p:txBody>
          <a:bodyPr/>
          <a:lstStyle/>
          <a:p>
            <a:pPr marL="0" indent="0">
              <a:spcBef>
                <a:spcPts val="0"/>
              </a:spcBef>
              <a:buFont typeface="Times" pitchFamily="-84" charset="0"/>
              <a:buNone/>
              <a:defRPr/>
            </a:pPr>
            <a:r>
              <a:rPr lang="en-US" b="1" dirty="0"/>
              <a:t>Cultural intelligence</a:t>
            </a:r>
          </a:p>
          <a:p>
            <a:pPr>
              <a:defRPr/>
            </a:pPr>
            <a:r>
              <a:rPr lang="en-US" dirty="0"/>
              <a:t>The ability to adjust and effectively adapt to diverse cultural situations</a:t>
            </a:r>
          </a:p>
        </p:txBody>
      </p:sp>
    </p:spTree>
    <p:extLst>
      <p:ext uri="{BB962C8B-B14F-4D97-AF65-F5344CB8AC3E}">
        <p14:creationId xmlns:p14="http://schemas.microsoft.com/office/powerpoint/2010/main" val="4028660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Gardner’s Theory of Multiple Intelligences </a:t>
            </a:r>
            <a:r>
              <a:rPr lang="en-US" sz="2000" b="0" dirty="0"/>
              <a:t>(1 of 3)</a:t>
            </a:r>
            <a:endParaRPr lang="en-IN" sz="2000" b="0" dirty="0"/>
          </a:p>
        </p:txBody>
      </p:sp>
      <p:sp>
        <p:nvSpPr>
          <p:cNvPr id="5" name="Content Placeholder 4"/>
          <p:cNvSpPr>
            <a:spLocks noGrp="1"/>
          </p:cNvSpPr>
          <p:nvPr>
            <p:ph sz="quarter" idx="13"/>
          </p:nvPr>
        </p:nvSpPr>
        <p:spPr>
          <a:xfrm>
            <a:off x="457200" y="1556327"/>
            <a:ext cx="8229600" cy="1637977"/>
          </a:xfrm>
        </p:spPr>
        <p:txBody>
          <a:bodyPr/>
          <a:lstStyle/>
          <a:p>
            <a:pPr marL="0" indent="0">
              <a:spcBef>
                <a:spcPts val="0"/>
              </a:spcBef>
              <a:buFont typeface="Times" pitchFamily="-84" charset="0"/>
              <a:buNone/>
              <a:defRPr/>
            </a:pPr>
            <a:r>
              <a:rPr lang="en-US" sz="2200" b="1" dirty="0"/>
              <a:t>Linguistic Intelligence</a:t>
            </a:r>
          </a:p>
          <a:p>
            <a:pPr>
              <a:spcBef>
                <a:spcPts val="1000"/>
              </a:spcBef>
              <a:defRPr/>
            </a:pPr>
            <a:r>
              <a:rPr lang="en-US" sz="2200" dirty="0"/>
              <a:t>Sensitivity to the meaning and order of words and the ability to use language</a:t>
            </a:r>
          </a:p>
          <a:p>
            <a:pPr>
              <a:spcBef>
                <a:spcPts val="1000"/>
              </a:spcBef>
              <a:defRPr/>
            </a:pPr>
            <a:r>
              <a:rPr lang="en-US" sz="2200" dirty="0"/>
              <a:t>Poet, journalist</a:t>
            </a:r>
          </a:p>
        </p:txBody>
      </p:sp>
      <p:sp>
        <p:nvSpPr>
          <p:cNvPr id="6" name="Content Placeholder 5"/>
          <p:cNvSpPr>
            <a:spLocks noGrp="1"/>
          </p:cNvSpPr>
          <p:nvPr>
            <p:ph sz="quarter" idx="14"/>
          </p:nvPr>
        </p:nvSpPr>
        <p:spPr>
          <a:xfrm>
            <a:off x="457200" y="3322576"/>
            <a:ext cx="8229600" cy="1651760"/>
          </a:xfrm>
        </p:spPr>
        <p:txBody>
          <a:bodyPr/>
          <a:lstStyle/>
          <a:p>
            <a:pPr marL="0" indent="0">
              <a:spcBef>
                <a:spcPts val="0"/>
              </a:spcBef>
              <a:buFont typeface="Times" pitchFamily="-84" charset="0"/>
              <a:buNone/>
              <a:defRPr/>
            </a:pPr>
            <a:r>
              <a:rPr lang="en-US" sz="2200" b="1" dirty="0"/>
              <a:t>Logical-mathematical Intelligence</a:t>
            </a:r>
          </a:p>
          <a:p>
            <a:pPr>
              <a:spcBef>
                <a:spcPts val="1000"/>
              </a:spcBef>
              <a:defRPr/>
            </a:pPr>
            <a:r>
              <a:rPr lang="en-US" sz="2200" dirty="0"/>
              <a:t>The ability to use long chains of reasoning and work effectively with numbers and symbols</a:t>
            </a:r>
          </a:p>
          <a:p>
            <a:pPr>
              <a:spcBef>
                <a:spcPts val="1000"/>
              </a:spcBef>
              <a:defRPr/>
            </a:pPr>
            <a:r>
              <a:rPr lang="en-US" sz="2200" dirty="0"/>
              <a:t>Scientist, mathematician</a:t>
            </a:r>
          </a:p>
        </p:txBody>
      </p:sp>
      <p:sp>
        <p:nvSpPr>
          <p:cNvPr id="7" name="Content Placeholder 6"/>
          <p:cNvSpPr>
            <a:spLocks noGrp="1"/>
          </p:cNvSpPr>
          <p:nvPr>
            <p:ph sz="quarter" idx="15"/>
          </p:nvPr>
        </p:nvSpPr>
        <p:spPr>
          <a:xfrm>
            <a:off x="457200" y="5068902"/>
            <a:ext cx="8229600" cy="1331898"/>
          </a:xfrm>
        </p:spPr>
        <p:txBody>
          <a:bodyPr/>
          <a:lstStyle/>
          <a:p>
            <a:pPr marL="0" indent="0">
              <a:spcBef>
                <a:spcPts val="0"/>
              </a:spcBef>
              <a:buFont typeface="Times" pitchFamily="-84" charset="0"/>
              <a:buNone/>
              <a:defRPr/>
            </a:pPr>
            <a:r>
              <a:rPr lang="en-US" sz="2200" b="1" dirty="0"/>
              <a:t>Musical Intelligence</a:t>
            </a:r>
          </a:p>
          <a:p>
            <a:pPr>
              <a:spcBef>
                <a:spcPts val="1000"/>
              </a:spcBef>
              <a:defRPr/>
            </a:pPr>
            <a:r>
              <a:rPr lang="en-US" sz="2200" dirty="0"/>
              <a:t>Sensitivity to pitch, melody, and tone</a:t>
            </a:r>
          </a:p>
          <a:p>
            <a:pPr>
              <a:spcBef>
                <a:spcPts val="1000"/>
              </a:spcBef>
              <a:defRPr/>
            </a:pPr>
            <a:r>
              <a:rPr lang="en-US" sz="2200" dirty="0"/>
              <a:t>Composer, singer</a:t>
            </a:r>
          </a:p>
        </p:txBody>
      </p:sp>
    </p:spTree>
    <p:extLst>
      <p:ext uri="{BB962C8B-B14F-4D97-AF65-F5344CB8AC3E}">
        <p14:creationId xmlns:p14="http://schemas.microsoft.com/office/powerpoint/2010/main" val="2722951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Gardner’s Theory of Multiple Intelligences </a:t>
            </a:r>
            <a:r>
              <a:rPr lang="en-US" sz="2000" b="0" dirty="0"/>
              <a:t>(2 of 3)</a:t>
            </a:r>
            <a:endParaRPr lang="en-IN" sz="2000" dirty="0"/>
          </a:p>
        </p:txBody>
      </p:sp>
      <p:sp>
        <p:nvSpPr>
          <p:cNvPr id="3" name="Content Placeholder 2"/>
          <p:cNvSpPr>
            <a:spLocks noGrp="1"/>
          </p:cNvSpPr>
          <p:nvPr>
            <p:ph sz="quarter" idx="13"/>
          </p:nvPr>
        </p:nvSpPr>
        <p:spPr>
          <a:xfrm>
            <a:off x="457200" y="1556327"/>
            <a:ext cx="8229600" cy="1472959"/>
          </a:xfrm>
        </p:spPr>
        <p:txBody>
          <a:bodyPr/>
          <a:lstStyle/>
          <a:p>
            <a:pPr marL="0" indent="0">
              <a:spcBef>
                <a:spcPts val="0"/>
              </a:spcBef>
              <a:buFont typeface="Times" pitchFamily="-84" charset="0"/>
              <a:buNone/>
              <a:defRPr/>
            </a:pPr>
            <a:r>
              <a:rPr lang="en-US" sz="2200" b="1" dirty="0"/>
              <a:t>Spatial Intelligence</a:t>
            </a:r>
          </a:p>
          <a:p>
            <a:pPr>
              <a:defRPr/>
            </a:pPr>
            <a:r>
              <a:rPr lang="en-US" sz="2200" dirty="0"/>
              <a:t>The ability to accurately visualize and perceive the world</a:t>
            </a:r>
          </a:p>
          <a:p>
            <a:pPr>
              <a:defRPr/>
            </a:pPr>
            <a:r>
              <a:rPr lang="en-US" sz="2200" dirty="0"/>
              <a:t>Sculptor, architect</a:t>
            </a:r>
          </a:p>
        </p:txBody>
      </p:sp>
      <p:sp>
        <p:nvSpPr>
          <p:cNvPr id="4" name="Content Placeholder 3"/>
          <p:cNvSpPr>
            <a:spLocks noGrp="1"/>
          </p:cNvSpPr>
          <p:nvPr>
            <p:ph sz="quarter" idx="14"/>
          </p:nvPr>
        </p:nvSpPr>
        <p:spPr>
          <a:xfrm>
            <a:off x="457200" y="3090245"/>
            <a:ext cx="8229600" cy="1748455"/>
          </a:xfrm>
        </p:spPr>
        <p:txBody>
          <a:bodyPr/>
          <a:lstStyle/>
          <a:p>
            <a:pPr marL="0" indent="0">
              <a:spcBef>
                <a:spcPts val="0"/>
              </a:spcBef>
              <a:buFont typeface="Times" pitchFamily="-84" charset="0"/>
              <a:buNone/>
              <a:defRPr/>
            </a:pPr>
            <a:r>
              <a:rPr lang="en-US" sz="2200" b="1" dirty="0"/>
              <a:t>Bodily-Kinesthetic Intelligence</a:t>
            </a:r>
          </a:p>
          <a:p>
            <a:pPr>
              <a:defRPr/>
            </a:pPr>
            <a:r>
              <a:rPr lang="en-US" sz="2200" dirty="0"/>
              <a:t>The ability to use the body in coordinated movements and handle objects with dexterity</a:t>
            </a:r>
          </a:p>
          <a:p>
            <a:pPr>
              <a:defRPr/>
            </a:pPr>
            <a:r>
              <a:rPr lang="en-US" sz="2200" dirty="0"/>
              <a:t>Dancer, athlete</a:t>
            </a:r>
          </a:p>
        </p:txBody>
      </p:sp>
      <p:sp>
        <p:nvSpPr>
          <p:cNvPr id="5" name="Content Placeholder 4"/>
          <p:cNvSpPr>
            <a:spLocks noGrp="1"/>
          </p:cNvSpPr>
          <p:nvPr>
            <p:ph sz="quarter" idx="15"/>
          </p:nvPr>
        </p:nvSpPr>
        <p:spPr>
          <a:xfrm>
            <a:off x="457200" y="4913479"/>
            <a:ext cx="8229600" cy="1456206"/>
          </a:xfrm>
        </p:spPr>
        <p:txBody>
          <a:bodyPr/>
          <a:lstStyle/>
          <a:p>
            <a:pPr marL="0" indent="0">
              <a:spcBef>
                <a:spcPts val="0"/>
              </a:spcBef>
              <a:buFont typeface="Times" pitchFamily="-84" charset="0"/>
              <a:buNone/>
              <a:defRPr/>
            </a:pPr>
            <a:r>
              <a:rPr lang="en-US" sz="2200" b="1" dirty="0"/>
              <a:t>Interpersonal Intelligence</a:t>
            </a:r>
          </a:p>
          <a:p>
            <a:pPr>
              <a:defRPr/>
            </a:pPr>
            <a:r>
              <a:rPr lang="en-US" sz="2200" dirty="0"/>
              <a:t>An understanding of social interactions among people</a:t>
            </a:r>
          </a:p>
          <a:p>
            <a:pPr>
              <a:defRPr/>
            </a:pPr>
            <a:r>
              <a:rPr lang="en-US" sz="2200" dirty="0"/>
              <a:t>Therapist, salesperson</a:t>
            </a:r>
          </a:p>
        </p:txBody>
      </p:sp>
    </p:spTree>
    <p:extLst>
      <p:ext uri="{BB962C8B-B14F-4D97-AF65-F5344CB8AC3E}">
        <p14:creationId xmlns:p14="http://schemas.microsoft.com/office/powerpoint/2010/main" val="212316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a:t>Gardner’s Theory of Multiple Intelligences </a:t>
            </a:r>
            <a:r>
              <a:rPr lang="en-US" sz="2000" b="0" dirty="0"/>
              <a:t>(3 of 3)</a:t>
            </a:r>
            <a:endParaRPr lang="en-IN" sz="2000" dirty="0"/>
          </a:p>
        </p:txBody>
      </p:sp>
      <p:sp>
        <p:nvSpPr>
          <p:cNvPr id="3" name="Content Placeholder 2"/>
          <p:cNvSpPr>
            <a:spLocks noGrp="1"/>
          </p:cNvSpPr>
          <p:nvPr>
            <p:ph sz="quarter" idx="13"/>
          </p:nvPr>
        </p:nvSpPr>
        <p:spPr>
          <a:xfrm>
            <a:off x="457200" y="1556327"/>
            <a:ext cx="8229600" cy="1948873"/>
          </a:xfrm>
        </p:spPr>
        <p:txBody>
          <a:bodyPr/>
          <a:lstStyle/>
          <a:p>
            <a:pPr marL="0" indent="0">
              <a:spcBef>
                <a:spcPts val="0"/>
              </a:spcBef>
              <a:buFont typeface="Times" pitchFamily="-84" charset="0"/>
              <a:buNone/>
              <a:defRPr/>
            </a:pPr>
            <a:r>
              <a:rPr lang="en-US" b="1" dirty="0"/>
              <a:t>Intrapersonal Intelligence</a:t>
            </a:r>
          </a:p>
          <a:p>
            <a:pPr>
              <a:defRPr/>
            </a:pPr>
            <a:r>
              <a:rPr lang="en-US" dirty="0"/>
              <a:t>Insight into one’s own strengths and weaknesses and a clear understanding of self</a:t>
            </a:r>
          </a:p>
          <a:p>
            <a:pPr>
              <a:defRPr/>
            </a:pPr>
            <a:r>
              <a:rPr lang="en-US" dirty="0"/>
              <a:t>Self-aware individual</a:t>
            </a:r>
          </a:p>
        </p:txBody>
      </p:sp>
      <p:sp>
        <p:nvSpPr>
          <p:cNvPr id="4" name="Content Placeholder 3"/>
          <p:cNvSpPr>
            <a:spLocks noGrp="1"/>
          </p:cNvSpPr>
          <p:nvPr>
            <p:ph sz="quarter" idx="14"/>
          </p:nvPr>
        </p:nvSpPr>
        <p:spPr>
          <a:xfrm>
            <a:off x="457200" y="3694457"/>
            <a:ext cx="8229600" cy="1910433"/>
          </a:xfrm>
        </p:spPr>
        <p:txBody>
          <a:bodyPr/>
          <a:lstStyle/>
          <a:p>
            <a:pPr marL="0" indent="0">
              <a:spcBef>
                <a:spcPts val="0"/>
              </a:spcBef>
              <a:buFont typeface="Times" pitchFamily="-84" charset="0"/>
              <a:buNone/>
              <a:defRPr/>
            </a:pPr>
            <a:r>
              <a:rPr lang="en-US" b="1" dirty="0"/>
              <a:t>Naturalistic Intelligence</a:t>
            </a:r>
          </a:p>
          <a:p>
            <a:pPr>
              <a:defRPr/>
            </a:pPr>
            <a:r>
              <a:rPr lang="en-US" dirty="0"/>
              <a:t>The ability to recognize similarities and differences in the physical world</a:t>
            </a:r>
          </a:p>
          <a:p>
            <a:pPr>
              <a:defRPr/>
            </a:pPr>
            <a:r>
              <a:rPr lang="en-US" dirty="0"/>
              <a:t>Biologist, anthropologist</a:t>
            </a:r>
          </a:p>
        </p:txBody>
      </p:sp>
    </p:spTree>
    <p:extLst>
      <p:ext uri="{BB962C8B-B14F-4D97-AF65-F5344CB8AC3E}">
        <p14:creationId xmlns:p14="http://schemas.microsoft.com/office/powerpoint/2010/main" val="2740501154"/>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10616</TotalTime>
  <Words>4027</Words>
  <Application>Microsoft Office PowerPoint</Application>
  <PresentationFormat>On-screen Show (4:3)</PresentationFormat>
  <Paragraphs>363</Paragraphs>
  <Slides>53</Slides>
  <Notes>1</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53</vt:i4>
      </vt:variant>
    </vt:vector>
  </HeadingPairs>
  <TitlesOfParts>
    <vt:vector size="62" baseType="lpstr">
      <vt:lpstr>Arial</vt:lpstr>
      <vt:lpstr>Noto Sans Symbols</vt:lpstr>
      <vt:lpstr>Times</vt:lpstr>
      <vt:lpstr>Times New Roman</vt:lpstr>
      <vt:lpstr>Verdana</vt:lpstr>
      <vt:lpstr>Wingdings</vt:lpstr>
      <vt:lpstr>508 Lecture</vt:lpstr>
      <vt:lpstr>1_508 Lecture</vt:lpstr>
      <vt:lpstr>Equation</vt:lpstr>
      <vt:lpstr>Using Educational Psychology in Teaching</vt:lpstr>
      <vt:lpstr>Intelligence (1 of 2)</vt:lpstr>
      <vt:lpstr>Intelligence (2 of 2)</vt:lpstr>
      <vt:lpstr>Intelligence: Nature and Nurture</vt:lpstr>
      <vt:lpstr>Multitrait Views of Intelligence (1 of 2)</vt:lpstr>
      <vt:lpstr>Multitrait Views of Intelligence (2 of 2)</vt:lpstr>
      <vt:lpstr>Gardner’s Theory of Multiple Intelligences (1 of 3)</vt:lpstr>
      <vt:lpstr>Gardner’s Theory of Multiple Intelligences (2 of 3)</vt:lpstr>
      <vt:lpstr>Gardner’s Theory of Multiple Intelligences (3 of 3)</vt:lpstr>
      <vt:lpstr>Applying Gardner’s Theory in Classrooms</vt:lpstr>
      <vt:lpstr>Sternberg’s Dimensions of Intelligence (1 of 2)</vt:lpstr>
      <vt:lpstr>Sternberg’s Dimensions of Intelligence (2 of 2)</vt:lpstr>
      <vt:lpstr>Applying Analytic, Creative, and Practical Thinking in Math</vt:lpstr>
      <vt:lpstr>Applying Analytic, Creative, and Practical Thinking in Language Arts</vt:lpstr>
      <vt:lpstr>Ability Grouping (1 of 2)</vt:lpstr>
      <vt:lpstr>Ability Grouping (2 of 2)</vt:lpstr>
      <vt:lpstr>Ability Grouping, Behavior, and Achievement (1 of 2)</vt:lpstr>
      <vt:lpstr>Ability Grouping, Behavior, and Achievement (2 of 2)</vt:lpstr>
      <vt:lpstr>Suggestions for Reducing the Negative Effects of Grouping</vt:lpstr>
      <vt:lpstr>Learning Styles (1 of 2)</vt:lpstr>
      <vt:lpstr>Learning Styles (2 of 2)</vt:lpstr>
      <vt:lpstr>Individuals with Disabilities Education Act (I D E A) (1 of 2)</vt:lpstr>
      <vt:lpstr>Individuals with Disabilities Education Act (I D E A) (2 of 2)</vt:lpstr>
      <vt:lpstr>Amendments to I D E A (1 of 2)</vt:lpstr>
      <vt:lpstr>Amendments to I D E A (2 of 2)</vt:lpstr>
      <vt:lpstr>Inclusion (1 of 4)</vt:lpstr>
      <vt:lpstr>Inclusion (2 of 4)</vt:lpstr>
      <vt:lpstr>Inclusion (3 of 4)</vt:lpstr>
      <vt:lpstr>Inclusion (4 of 4)</vt:lpstr>
      <vt:lpstr>Universal Design for Learning (1 of 4)</vt:lpstr>
      <vt:lpstr>Universal Design for Learning (2 of 4)</vt:lpstr>
      <vt:lpstr>Universal Design for Learning (3 of 4)</vt:lpstr>
      <vt:lpstr>Universal Design for Learning (4 of 4)</vt:lpstr>
      <vt:lpstr>Individualized Education Program (1 of 2)</vt:lpstr>
      <vt:lpstr>Individualized Education Program (2 of 2)</vt:lpstr>
      <vt:lpstr>Your Role in Identifying Students with Exceptionalities</vt:lpstr>
      <vt:lpstr>Models of Identification (1 of 3)</vt:lpstr>
      <vt:lpstr>Models of Identification (2 of 3)</vt:lpstr>
      <vt:lpstr>Models of Identification (3 of 3)</vt:lpstr>
      <vt:lpstr>Categories of Exceptionalities (1 of 4)</vt:lpstr>
      <vt:lpstr>Categories of Exceptionalities (2 of 4)</vt:lpstr>
      <vt:lpstr>Categories of Exceptionalities (3 of 4)</vt:lpstr>
      <vt:lpstr>Categories of Exceptionalities (4 of 4)</vt:lpstr>
      <vt:lpstr>Students with Learning Problems: An Application (1 of 3)</vt:lpstr>
      <vt:lpstr>Students with Learning Problems: An Application (2 of 3)</vt:lpstr>
      <vt:lpstr>Students with Learning Problems: An Application (3 of 3)</vt:lpstr>
      <vt:lpstr>Students Who are Gifted and Talented</vt:lpstr>
      <vt:lpstr>Diversity: Pursuing Equity in Special Education (1 of 2)</vt:lpstr>
      <vt:lpstr>Diversity: Pursuing Equity in Special Education (2 of 2)</vt:lpstr>
      <vt:lpstr>Your Role in Inclusive Classrooms (1 of 4)</vt:lpstr>
      <vt:lpstr>Your Role in Inclusive Classrooms (2 of 4)</vt:lpstr>
      <vt:lpstr>Your Role in Inclusive Classrooms (3 of 4)</vt:lpstr>
      <vt:lpstr>Your Role in Inclusive Classrooms (4 of 4)</vt:lpstr>
    </vt:vector>
  </TitlesOfParts>
  <Company>Pearson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Educational Psychology in Teaching, Eleventh Edition, Chapter 5, Learners With Exceptionalities</dc:title>
  <dc:subject>TED</dc:subject>
  <dc:creator>Eggen/Kauchak</dc:creator>
  <cp:keywords>Using Educational Psychology in Teaching</cp:keywords>
  <cp:lastModifiedBy>Nancy Carr</cp:lastModifiedBy>
  <cp:revision>1307</cp:revision>
  <dcterms:modified xsi:type="dcterms:W3CDTF">2022-10-10T17:00:24Z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