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84" r:id="rId2"/>
  </p:sldMasterIdLst>
  <p:notesMasterIdLst>
    <p:notesMasterId r:id="rId14"/>
  </p:notesMasterIdLst>
  <p:handoutMasterIdLst>
    <p:handoutMasterId r:id="rId15"/>
  </p:handoutMasterIdLst>
  <p:sldIdLst>
    <p:sldId id="354" r:id="rId3"/>
    <p:sldId id="358" r:id="rId4"/>
    <p:sldId id="359" r:id="rId5"/>
    <p:sldId id="364" r:id="rId6"/>
    <p:sldId id="360" r:id="rId7"/>
    <p:sldId id="365" r:id="rId8"/>
    <p:sldId id="366" r:id="rId9"/>
    <p:sldId id="367" r:id="rId10"/>
    <p:sldId id="361" r:id="rId11"/>
    <p:sldId id="362" r:id="rId12"/>
    <p:sldId id="363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272" userDrawn="1">
          <p15:clr>
            <a:srgbClr val="A4A3A4"/>
          </p15:clr>
        </p15:guide>
        <p15:guide id="3" orient="horz" pos="981" userDrawn="1">
          <p15:clr>
            <a:srgbClr val="A4A3A4"/>
          </p15:clr>
        </p15:guide>
        <p15:guide id="4" orient="horz" pos="3929" userDrawn="1">
          <p15:clr>
            <a:srgbClr val="A4A3A4"/>
          </p15:clr>
        </p15:guide>
        <p15:guide id="5" pos="408" userDrawn="1">
          <p15:clr>
            <a:srgbClr val="A4A3A4"/>
          </p15:clr>
        </p15:guide>
        <p15:guide id="6" orient="horz" pos="11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ffrey Holcomb" initials="" lastIdx="3" clrIdx="0"/>
  <p:cmAuthor id="1" name="Ruchi Sachdev" initials="" lastIdx="8" clrIdx="1"/>
  <p:cmAuthor id="2" name="Sarah Reusché" initials="" lastIdx="13" clrIdx="2"/>
  <p:cmAuthor id="3" name="Nitin Shankar" initials="" lastIdx="6" clrIdx="3"/>
  <p:cmAuthor id="4" name="Kristen Flathman" initials="" lastIdx="1" clrIdx="4"/>
  <p:cmAuthor id="5" name="Ben Schroeter" initials="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F9630F-82C1-40B7-BC3A-925EFCFF5E92}">
  <a:tblStyle styleId="{40F9630F-82C1-40B7-BC3A-925EFCFF5E92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360" autoAdjust="0"/>
  </p:normalViewPr>
  <p:slideViewPr>
    <p:cSldViewPr snapToGrid="0" snapToObjects="1">
      <p:cViewPr varScale="1">
        <p:scale>
          <a:sx n="62" d="100"/>
          <a:sy n="62" d="100"/>
        </p:scale>
        <p:origin x="1532" y="56"/>
      </p:cViewPr>
      <p:guideLst>
        <p:guide orient="horz" pos="777"/>
        <p:guide pos="272"/>
        <p:guide orient="horz" pos="981"/>
        <p:guide orient="horz" pos="3929"/>
        <p:guide pos="408"/>
        <p:guide orient="horz" pos="1162"/>
      </p:guideLst>
    </p:cSldViewPr>
  </p:slideViewPr>
  <p:outlineViewPr>
    <p:cViewPr>
      <p:scale>
        <a:sx n="33" d="100"/>
        <a:sy n="33" d="100"/>
      </p:scale>
      <p:origin x="0" y="-29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46"/>
    </p:cViewPr>
  </p:sorterViewPr>
  <p:notesViewPr>
    <p:cSldViewPr snapToGrid="0" snapToObjects="1">
      <p:cViewPr varScale="1">
        <p:scale>
          <a:sx n="85" d="100"/>
          <a:sy n="85" d="100"/>
        </p:scale>
        <p:origin x="380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5CB01-6679-D646-ACB3-8B04B786C15F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C0F4D-8A6F-1C4A-B6BF-1558431E4F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63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710270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this PowerPoint presentation contains mathematical equations, you may need to check that your computer has the following installed:</a:t>
            </a:r>
          </a:p>
          <a:p>
            <a:r>
              <a:rPr lang="en-US" sz="1200" b="0" i="0" u="none" strike="noStrike" kern="1200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MathType Plugin</a:t>
            </a:r>
          </a:p>
          <a:p>
            <a:r>
              <a:rPr lang="en-US" sz="1200" b="0" i="0" u="none" strike="noStrike" kern="1200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Math Player (free versions available)</a:t>
            </a:r>
          </a:p>
          <a:p>
            <a:r>
              <a:rPr lang="en-US" sz="1200" b="0" i="0" u="none" strike="noStrike" kern="1200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NVDA Reader (free versions available)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3636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indent="-255600">
              <a:defRPr sz="2400">
                <a:latin typeface="+mn-lt"/>
              </a:defRPr>
            </a:lvl1pPr>
            <a:lvl2pPr indent="-284400">
              <a:defRPr sz="2400">
                <a:latin typeface="+mn-lt"/>
              </a:defRPr>
            </a:lvl2pPr>
            <a:lvl3pPr indent="-230400">
              <a:defRPr sz="2400">
                <a:latin typeface="+mn-lt"/>
              </a:defRPr>
            </a:lvl3pPr>
            <a:lvl4pPr indent="-230400">
              <a:defRPr sz="2400">
                <a:latin typeface="+mn-lt"/>
              </a:defRPr>
            </a:lvl4pPr>
            <a:lvl5pPr indent="-230400">
              <a:defRPr sz="2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963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 +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15153"/>
            <a:ext cx="8229600" cy="11026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5368160"/>
            <a:ext cx="8229600" cy="91685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937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gure +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add figure number and title</a:t>
            </a:r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5050971"/>
            <a:ext cx="8229600" cy="10183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Click to add caption</a:t>
            </a:r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3CB993-AC2C-41C5-BFB7-F2499EC1A1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1512888"/>
            <a:ext cx="8232775" cy="34178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097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 cap="flat" cmpd="sng">
            <a:solidFill>
              <a:srgbClr val="007FA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3600" b="1" i="0" u="none" strike="noStrike" cap="none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74687" y="3962400"/>
            <a:ext cx="7794625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6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600"/>
              </a:spcBef>
              <a:buClr>
                <a:srgbClr val="007FA3"/>
              </a:buClr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6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6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3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3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3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30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fld id="{00000000-1234-1234-1234-123412341234}" type="slidenum"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1608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and Li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 cap="flat" cmpd="sng">
            <a:solidFill>
              <a:srgbClr val="007FA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3600" b="1" i="0" u="none" strike="noStrike" cap="none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fld id="{00000000-1234-1234-1234-123412341234}" type="slidenum"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74688" y="3962400"/>
            <a:ext cx="7783512" cy="1752600"/>
          </a:xfrm>
        </p:spPr>
        <p:txBody>
          <a:bodyPr/>
          <a:lstStyle>
            <a:lvl1pPr>
              <a:defRPr sz="20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9690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6228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400" b="1" i="0" u="none" strike="noStrike" cap="none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816429"/>
            <a:ext cx="8229600" cy="4789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0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3657600" cy="1600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>
          <a:xfrm>
            <a:off x="5029200" y="3200400"/>
            <a:ext cx="3657600" cy="29257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93969" y="6165337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39"/>
          <p:cNvSpPr txBox="1">
            <a:spLocks noGrp="1"/>
          </p:cNvSpPr>
          <p:nvPr>
            <p:ph type="body" idx="13"/>
          </p:nvPr>
        </p:nvSpPr>
        <p:spPr>
          <a:xfrm>
            <a:off x="474779" y="1500547"/>
            <a:ext cx="8229600" cy="2051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0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8752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Open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6228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816429"/>
            <a:ext cx="8229600" cy="4789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0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3657600" cy="1600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>
          <a:xfrm>
            <a:off x="5029200" y="3200400"/>
            <a:ext cx="3657600" cy="29257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93969" y="6165337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39"/>
          <p:cNvSpPr txBox="1">
            <a:spLocks noGrp="1"/>
          </p:cNvSpPr>
          <p:nvPr>
            <p:ph type="body" idx="13"/>
          </p:nvPr>
        </p:nvSpPr>
        <p:spPr>
          <a:xfrm>
            <a:off x="474779" y="1500547"/>
            <a:ext cx="8229600" cy="2051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0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159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On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BB07C-705F-4113-A2C5-779D6EA64D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556326"/>
            <a:ext cx="8229600" cy="4467955"/>
          </a:xfrm>
        </p:spPr>
        <p:txBody>
          <a:bodyPr/>
          <a:lstStyle>
            <a:lvl1pPr indent="-255600">
              <a:defRPr sz="2400">
                <a:latin typeface="+mn-lt"/>
              </a:defRPr>
            </a:lvl1pPr>
            <a:lvl2pPr indent="-284400">
              <a:defRPr sz="2400">
                <a:latin typeface="+mn-lt"/>
              </a:defRPr>
            </a:lvl2pPr>
            <a:lvl3pPr indent="-230400">
              <a:defRPr sz="2400">
                <a:latin typeface="+mn-lt"/>
              </a:defRPr>
            </a:lvl3pPr>
            <a:lvl4pPr indent="-230400">
              <a:defRPr sz="2400">
                <a:latin typeface="+mn-lt"/>
              </a:defRPr>
            </a:lvl4pPr>
            <a:lvl5pPr indent="-230400">
              <a:defRPr sz="2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 </a:t>
            </a:r>
          </a:p>
          <a:p>
            <a:pPr lvl="2"/>
            <a:r>
              <a:rPr lang="en-US" dirty="0"/>
              <a:t>  </a:t>
            </a:r>
          </a:p>
          <a:p>
            <a:pPr lvl="3"/>
            <a:r>
              <a:rPr lang="en-US" dirty="0"/>
              <a:t> </a:t>
            </a:r>
          </a:p>
          <a:p>
            <a:pPr lvl="4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271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Link On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57200" y="1555750"/>
            <a:ext cx="8232775" cy="4468813"/>
          </a:xfrm>
        </p:spPr>
        <p:txBody>
          <a:bodyPr/>
          <a:lstStyle>
            <a:lvl1pPr marL="255600" indent="-255600">
              <a:defRPr sz="2400">
                <a:latin typeface="+mn-lt"/>
              </a:defRPr>
            </a:lvl1pPr>
            <a:lvl2pPr indent="-284400">
              <a:defRPr sz="2400">
                <a:latin typeface="+mn-lt"/>
              </a:defRPr>
            </a:lvl2pPr>
            <a:lvl3pPr indent="-230400">
              <a:defRPr sz="2400">
                <a:latin typeface="+mn-lt"/>
              </a:defRPr>
            </a:lvl3pPr>
            <a:lvl4pPr indent="-230400">
              <a:defRPr sz="2400">
                <a:latin typeface="+mn-lt"/>
              </a:defRPr>
            </a:lvl4pPr>
            <a:lvl5pPr indent="-230400">
              <a:defRPr sz="2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356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hre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50"/>
            <a:ext cx="8232128" cy="982352"/>
          </a:xfrm>
        </p:spPr>
        <p:txBody>
          <a:bodyPr/>
          <a:lstStyle>
            <a:lvl1pPr marR="0" indent="-2556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R="0" indent="-284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2pPr>
            <a:lvl3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3pPr>
            <a:lvl4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4pPr>
            <a:lvl5pPr marR="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IN" sz="2000" b="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939753"/>
            <a:ext cx="8229600" cy="1196411"/>
          </a:xfrm>
        </p:spPr>
        <p:txBody>
          <a:bodyPr/>
          <a:lstStyle>
            <a:lvl1pPr marR="0" indent="-2556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R="0" indent="-284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2pPr>
            <a:lvl3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3pPr>
            <a:lvl4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4pPr>
            <a:lvl5pPr marR="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IN" sz="2000" b="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7200" y="4665662"/>
            <a:ext cx="8232128" cy="1251043"/>
          </a:xfrm>
        </p:spPr>
        <p:txBody>
          <a:bodyPr/>
          <a:lstStyle>
            <a:lvl1pPr marR="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R="0" indent="-284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2pPr>
            <a:lvl3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3pPr>
            <a:lvl4pPr marR="0" indent="-23040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US" sz="2000" b="0" i="0" u="none" strike="noStrike" cap="none" dirty="0" smtClean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4pPr>
            <a:lvl5pPr marR="0" algn="l" rtl="0">
              <a:lnSpc>
                <a:spcPct val="100000"/>
              </a:lnSpc>
              <a:spcAft>
                <a:spcPts val="0"/>
              </a:spcAft>
              <a:buClr>
                <a:srgbClr val="007FA3"/>
              </a:buClr>
              <a:buSzPct val="100000"/>
              <a:defRPr lang="en-IN" sz="2000" b="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293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Four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48"/>
            <a:ext cx="8232128" cy="984807"/>
          </a:xfrm>
        </p:spPr>
        <p:txBody>
          <a:bodyPr/>
          <a:lstStyle>
            <a:lvl1pPr indent="-255600">
              <a:defRPr sz="2400" baseline="0">
                <a:latin typeface="+mn-lt"/>
              </a:defRPr>
            </a:lvl1pPr>
            <a:lvl2pPr indent="-284400">
              <a:defRPr sz="2400" baseline="0">
                <a:latin typeface="+mn-lt"/>
              </a:defRPr>
            </a:lvl2pPr>
            <a:lvl3pPr indent="-230400">
              <a:defRPr sz="2400" baseline="0">
                <a:latin typeface="+mn-lt"/>
              </a:defRPr>
            </a:lvl3pPr>
            <a:lvl4pPr>
              <a:defRPr sz="2400" baseline="0">
                <a:latin typeface="+mn-lt"/>
              </a:defRPr>
            </a:lvl4pPr>
            <a:lvl5pPr>
              <a:defRPr sz="2400" baseline="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743198"/>
            <a:ext cx="8229600" cy="1021037"/>
          </a:xfrm>
        </p:spPr>
        <p:txBody>
          <a:bodyPr/>
          <a:lstStyle>
            <a:lvl1pPr indent="-255600">
              <a:defRPr sz="2400" baseline="0">
                <a:latin typeface="+mn-lt"/>
              </a:defRPr>
            </a:lvl1pPr>
            <a:lvl2pPr indent="-284400">
              <a:defRPr sz="2400" baseline="0">
                <a:latin typeface="+mn-lt"/>
              </a:defRPr>
            </a:lvl2pPr>
            <a:lvl3pPr indent="-230400">
              <a:defRPr sz="2400" baseline="0">
                <a:latin typeface="+mn-lt"/>
              </a:defRPr>
            </a:lvl3pPr>
            <a:lvl4pPr>
              <a:defRPr sz="2400" baseline="0">
                <a:latin typeface="+mn-lt"/>
              </a:defRPr>
            </a:lvl4pPr>
            <a:lvl5pPr>
              <a:defRPr sz="2400" baseline="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4672" y="3939052"/>
            <a:ext cx="8232128" cy="969122"/>
          </a:xfrm>
        </p:spPr>
        <p:txBody>
          <a:bodyPr/>
          <a:lstStyle>
            <a:lvl1pPr indent="-255600">
              <a:defRPr sz="2400" baseline="0">
                <a:latin typeface="+mn-lt"/>
              </a:defRPr>
            </a:lvl1pPr>
            <a:lvl2pPr indent="-284400">
              <a:defRPr sz="2400" baseline="0">
                <a:latin typeface="+mn-lt"/>
              </a:defRPr>
            </a:lvl2pPr>
            <a:lvl3pPr indent="-230400">
              <a:defRPr sz="2400" baseline="0">
                <a:latin typeface="+mn-lt"/>
              </a:defRPr>
            </a:lvl3pPr>
            <a:lvl4pPr>
              <a:defRPr sz="2400" baseline="0">
                <a:latin typeface="+mn-lt"/>
              </a:defRPr>
            </a:lvl4pPr>
            <a:lvl5pPr>
              <a:defRPr sz="2400" baseline="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57200" y="5068609"/>
            <a:ext cx="8232128" cy="915328"/>
          </a:xfrm>
        </p:spPr>
        <p:txBody>
          <a:bodyPr/>
          <a:lstStyle>
            <a:lvl1pPr indent="-255600">
              <a:defRPr sz="2400" baseline="0">
                <a:latin typeface="+mn-lt"/>
              </a:defRPr>
            </a:lvl1pPr>
            <a:lvl2pPr indent="-284400">
              <a:defRPr sz="2400" baseline="0">
                <a:latin typeface="+mn-lt"/>
              </a:defRPr>
            </a:lvl2pPr>
            <a:lvl3pPr indent="-230400">
              <a:defRPr sz="2400" baseline="0">
                <a:latin typeface="+mn-lt"/>
              </a:defRPr>
            </a:lvl3pPr>
            <a:lvl4pPr>
              <a:defRPr sz="2400" baseline="0">
                <a:latin typeface="+mn-lt"/>
              </a:defRPr>
            </a:lvl4pPr>
            <a:lvl5pPr>
              <a:defRPr sz="2400" baseline="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239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Fiv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49"/>
            <a:ext cx="8232128" cy="49524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264889"/>
            <a:ext cx="8229600" cy="572316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4672" y="3051103"/>
            <a:ext cx="8232128" cy="573499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57200" y="3837317"/>
            <a:ext cx="8232128" cy="57984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>
          <a:xfrm>
            <a:off x="457200" y="4623532"/>
            <a:ext cx="8232128" cy="572356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9"/>
          </p:nvPr>
        </p:nvSpPr>
        <p:spPr>
          <a:xfrm>
            <a:off x="454672" y="5424490"/>
            <a:ext cx="8234655" cy="591750"/>
          </a:xfrm>
        </p:spPr>
        <p:txBody>
          <a:bodyPr/>
          <a:lstStyle>
            <a:lvl1pPr indent="-255600">
              <a:defRPr sz="1800"/>
            </a:lvl1pPr>
            <a:lvl2pPr indent="-284400">
              <a:defRPr sz="1800"/>
            </a:lvl2pPr>
            <a:lvl3pPr indent="-230400">
              <a:defRPr sz="1800"/>
            </a:lvl3pPr>
            <a:lvl4pPr indent="-230400">
              <a:defRPr sz="1800"/>
            </a:lvl4pPr>
            <a:lvl5pPr indent="-230400"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312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Fiv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49"/>
            <a:ext cx="8232128" cy="676464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392649"/>
            <a:ext cx="8229600" cy="739698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4672" y="3335803"/>
            <a:ext cx="8232128" cy="813243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57200" y="4362943"/>
            <a:ext cx="8232128" cy="69315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>
          <a:xfrm>
            <a:off x="457200" y="5297488"/>
            <a:ext cx="8232128" cy="659559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5387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Five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49"/>
            <a:ext cx="3730239" cy="676464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392649"/>
            <a:ext cx="3730239" cy="701761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4672" y="3254847"/>
            <a:ext cx="3732767" cy="71040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54672" y="4125687"/>
            <a:ext cx="3732767" cy="711234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>
          <a:xfrm>
            <a:off x="457200" y="4997360"/>
            <a:ext cx="3730239" cy="659956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9"/>
          </p:nvPr>
        </p:nvSpPr>
        <p:spPr>
          <a:xfrm>
            <a:off x="4956561" y="1555750"/>
            <a:ext cx="3730239" cy="676463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0"/>
          </p:nvPr>
        </p:nvSpPr>
        <p:spPr>
          <a:xfrm>
            <a:off x="4956561" y="2392363"/>
            <a:ext cx="3733414" cy="702047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1"/>
          </p:nvPr>
        </p:nvSpPr>
        <p:spPr>
          <a:xfrm>
            <a:off x="4956561" y="3254848"/>
            <a:ext cx="3730239" cy="71040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2"/>
          </p:nvPr>
        </p:nvSpPr>
        <p:spPr>
          <a:xfrm>
            <a:off x="4956561" y="4125688"/>
            <a:ext cx="3730239" cy="711233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3"/>
          </p:nvPr>
        </p:nvSpPr>
        <p:spPr>
          <a:xfrm>
            <a:off x="4956562" y="4997359"/>
            <a:ext cx="3733414" cy="736869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6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Five Content_Li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57200" y="1555749"/>
            <a:ext cx="3730239" cy="676464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2392649"/>
            <a:ext cx="3730239" cy="701761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454672" y="3254847"/>
            <a:ext cx="3732767" cy="71040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54672" y="4125687"/>
            <a:ext cx="3732767" cy="711234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>
          <a:xfrm>
            <a:off x="457200" y="4997360"/>
            <a:ext cx="3730239" cy="659956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9"/>
          </p:nvPr>
        </p:nvSpPr>
        <p:spPr>
          <a:xfrm>
            <a:off x="4956561" y="1555750"/>
            <a:ext cx="3730239" cy="676463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0"/>
          </p:nvPr>
        </p:nvSpPr>
        <p:spPr>
          <a:xfrm>
            <a:off x="4956561" y="2392363"/>
            <a:ext cx="3733414" cy="702047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1"/>
          </p:nvPr>
        </p:nvSpPr>
        <p:spPr>
          <a:xfrm>
            <a:off x="4956561" y="3254848"/>
            <a:ext cx="3730239" cy="710402"/>
          </a:xfrm>
        </p:spPr>
        <p:txBody>
          <a:bodyPr/>
          <a:lstStyle>
            <a:lvl1pPr indent="-255600">
              <a:defRPr sz="1800">
                <a:latin typeface="+mn-lt"/>
              </a:defRPr>
            </a:lvl1pPr>
            <a:lvl2pPr indent="-284400">
              <a:defRPr sz="1800">
                <a:latin typeface="+mn-lt"/>
              </a:defRPr>
            </a:lvl2pPr>
            <a:lvl3pPr indent="-230400">
              <a:defRPr sz="1800">
                <a:latin typeface="+mn-lt"/>
              </a:defRPr>
            </a:lvl3pPr>
            <a:lvl4pPr indent="-230400">
              <a:defRPr sz="1800">
                <a:latin typeface="+mn-lt"/>
              </a:defRPr>
            </a:lvl4pPr>
            <a:lvl5pPr indent="-230400"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4854576" y="4174123"/>
            <a:ext cx="3921956" cy="4381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5"/>
          </p:nvPr>
        </p:nvSpPr>
        <p:spPr>
          <a:xfrm>
            <a:off x="4854575" y="4683125"/>
            <a:ext cx="3922713" cy="641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6"/>
          </p:nvPr>
        </p:nvSpPr>
        <p:spPr>
          <a:xfrm>
            <a:off x="4854575" y="5503863"/>
            <a:ext cx="3922713" cy="606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7"/>
          </p:nvPr>
        </p:nvSpPr>
        <p:spPr>
          <a:xfrm>
            <a:off x="4452938" y="6110288"/>
            <a:ext cx="4443412" cy="6492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8"/>
          </p:nvPr>
        </p:nvSpPr>
        <p:spPr>
          <a:xfrm>
            <a:off x="457200" y="5784850"/>
            <a:ext cx="3730625" cy="8207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392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400" b="1" i="0" u="none" strike="noStrike" cap="none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sz="3600" dirty="0">
                <a:latin typeface="+mj-lt"/>
              </a:rPr>
              <a:t>Click to add title</a:t>
            </a:r>
            <a:endParaRPr dirty="0"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574562"/>
            <a:ext cx="8229600" cy="44284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/>
          <a:lstStyle>
            <a:lvl1pPr marL="256032" marR="0" lvl="0" indent="-154432" algn="l" rtl="0">
              <a:spcBef>
                <a:spcPts val="15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415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Shape 15" descr="Pearson Logo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443972" y="6429709"/>
            <a:ext cx="917999" cy="2799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B8A108E-B0AF-4869-B5B8-3D3BB7BC7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028611"/>
            <a:ext cx="8229600" cy="200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ext Placeholder 5"/>
          <p:cNvSpPr txBox="1">
            <a:spLocks/>
          </p:cNvSpPr>
          <p:nvPr userDrawn="1"/>
        </p:nvSpPr>
        <p:spPr>
          <a:xfrm>
            <a:off x="2650837" y="6438783"/>
            <a:ext cx="6035070" cy="419217"/>
          </a:xfrm>
          <a:prstGeom prst="rect">
            <a:avLst/>
          </a:prstGeom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altLang="en-US" sz="1200" dirty="0">
                <a:solidFill>
                  <a:schemeClr val="tx1"/>
                </a:solidFill>
                <a:latin typeface="Verdana"/>
                <a:ea typeface="Verdana" panose="020B0604030504040204" pitchFamily="34" charset="0"/>
                <a:cs typeface="Verdana" panose="020B0604030504040204" pitchFamily="34" charset="0"/>
              </a:rPr>
              <a:t>Copyright © 2022, 2017, 2014 Pearson Education, Inc. All Rights Reserved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75" r:id="rId2"/>
    <p:sldLayoutId id="2147483689" r:id="rId3"/>
    <p:sldLayoutId id="2147483679" r:id="rId4"/>
    <p:sldLayoutId id="2147483677" r:id="rId5"/>
    <p:sldLayoutId id="2147483678" r:id="rId6"/>
    <p:sldLayoutId id="2147483687" r:id="rId7"/>
    <p:sldLayoutId id="2147483686" r:id="rId8"/>
    <p:sldLayoutId id="2147483688" r:id="rId9"/>
    <p:sldLayoutId id="2147483681" r:id="rId10"/>
    <p:sldLayoutId id="2147483671" r:id="rId11"/>
    <p:sldLayoutId id="2147483680" r:id="rId12"/>
    <p:sldLayoutId id="2147483690" r:id="rId13"/>
    <p:sldLayoutId id="2147483656" r:id="rId14"/>
    <p:sldLayoutId id="214748368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6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2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400" b="1" i="0" u="none" strike="noStrike" cap="none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6032" marR="0" lvl="0" indent="-154432" algn="l" rtl="0">
              <a:spcBef>
                <a:spcPts val="15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415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93969" y="6172200"/>
            <a:ext cx="8595359" cy="235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6335712" y="113071"/>
            <a:ext cx="2133599" cy="1828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69311" y="113071"/>
            <a:ext cx="551783" cy="1828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Shape 15" descr="Pears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3972" y="6429709"/>
            <a:ext cx="917999" cy="2799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59871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6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255588" marR="0" lvl="0" indent="-25603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5371"/>
            <a:ext cx="8228707" cy="984808"/>
          </a:xfrm>
        </p:spPr>
        <p:txBody>
          <a:bodyPr anchor="ctr"/>
          <a:lstStyle/>
          <a:p>
            <a:r>
              <a:rPr lang="en-US" sz="3000" dirty="0">
                <a:solidFill>
                  <a:schemeClr val="tx2"/>
                </a:solidFill>
              </a:rPr>
              <a:t>Literacy for the 21</a:t>
            </a:r>
            <a:r>
              <a:rPr lang="en-US" sz="3000" baseline="30000" dirty="0">
                <a:solidFill>
                  <a:schemeClr val="tx2"/>
                </a:solidFill>
              </a:rPr>
              <a:t>st </a:t>
            </a:r>
            <a:r>
              <a:rPr lang="en-US" sz="3000" dirty="0">
                <a:solidFill>
                  <a:schemeClr val="tx2"/>
                </a:solidFill>
              </a:rPr>
              <a:t>Century: Balancing Reading and Writing Instruction</a:t>
            </a:r>
            <a:endParaRPr lang="en-US" sz="3000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51096" y="2633607"/>
            <a:ext cx="8840914" cy="905769"/>
          </a:xfrm>
        </p:spPr>
        <p:txBody>
          <a:bodyPr/>
          <a:lstStyle/>
          <a:p>
            <a:pPr algn="ctr"/>
            <a:endParaRPr lang="en-US" sz="2800" b="1" dirty="0">
              <a:solidFill>
                <a:schemeClr val="tx1"/>
              </a:solidFill>
              <a:latin typeface="+mn-lt"/>
            </a:endParaRPr>
          </a:p>
          <a:p>
            <a:pPr algn="ctr"/>
            <a:endParaRPr lang="en-US" sz="28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n-lt"/>
              </a:rPr>
              <a:t>Chapter 7: </a:t>
            </a:r>
            <a:r>
              <a:rPr lang="en-US" altLang="en-US" sz="3600" b="1" dirty="0">
                <a:latin typeface="+mn-lt"/>
              </a:rPr>
              <a:t>Expanding Academic</a:t>
            </a:r>
          </a:p>
          <a:p>
            <a:pPr algn="ctr"/>
            <a:r>
              <a:rPr lang="en-US" altLang="en-US" sz="3600" b="1" dirty="0">
                <a:latin typeface="+mn-lt"/>
              </a:rPr>
              <a:t> Vocabulary Part 1</a:t>
            </a:r>
          </a:p>
          <a:p>
            <a:pPr lvl="0"/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3"/>
          </p:nvPr>
        </p:nvSpPr>
        <p:spPr>
          <a:xfrm>
            <a:off x="2650837" y="6438783"/>
            <a:ext cx="6035070" cy="419217"/>
          </a:xfrm>
        </p:spPr>
        <p:txBody>
          <a:bodyPr anchor="ctr"/>
          <a:lstStyle/>
          <a:p>
            <a:pPr algn="r"/>
            <a:r>
              <a:rPr lang="en-IN" altLang="en-US" sz="1200" dirty="0">
                <a:solidFill>
                  <a:schemeClr val="tx1"/>
                </a:solidFill>
                <a:latin typeface="Verdana"/>
                <a:ea typeface="Verdana" panose="020B0604030504040204" pitchFamily="34" charset="0"/>
                <a:cs typeface="Verdana" panose="020B0604030504040204" pitchFamily="34" charset="0"/>
              </a:rPr>
              <a:t>Copyright © 2022, 2017, 2014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07457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F69C9-81B6-45AD-B8E6-F902C8D18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Root Words &amp; Affixes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858AB-C844-4CCD-88DC-91B1ED03B96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Teaching students about root words and affixes shows them how words work. Many words come from a single root word.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Free Morpheme: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 A free morpheme can stand alone as a word. Example: </a:t>
            </a: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cover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Bound Morpheme: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 Affixes are bound morphemes added to words. Example: </a:t>
            </a: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un 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as in </a:t>
            </a: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uncover</a:t>
            </a:r>
          </a:p>
        </p:txBody>
      </p:sp>
    </p:spTree>
    <p:extLst>
      <p:ext uri="{BB962C8B-B14F-4D97-AF65-F5344CB8AC3E}">
        <p14:creationId xmlns:p14="http://schemas.microsoft.com/office/powerpoint/2010/main" val="3074136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7FC0-51C1-4F9E-B742-05A6708F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Figurative Meanings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C823A-93B0-46AC-8FAF-91B9732C70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Many words have both literal and figurative meanings.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u="sng" dirty="0">
                <a:solidFill>
                  <a:srgbClr val="000000"/>
                </a:solidFill>
                <a:latin typeface="Arial (Body)"/>
                <a:ea typeface="ＭＳ Ｐゴシック"/>
              </a:rPr>
              <a:t>Literal meanings 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are the explicit dictionary meanings;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u="sng" dirty="0">
                <a:solidFill>
                  <a:srgbClr val="000000"/>
                </a:solidFill>
                <a:latin typeface="Arial (Body)"/>
                <a:ea typeface="ＭＳ Ｐゴシック"/>
              </a:rPr>
              <a:t>Figurative meanings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 are the metaphorical or use figures of speech. 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For example, to describe winter as the coldest season of the year is literal, but to say that winter has icy breath is figurative.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Literal Meanings: 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explicit, Dictionary Meanings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dirty="0">
                <a:solidFill>
                  <a:srgbClr val="000000"/>
                </a:solidFill>
                <a:latin typeface="Arial (Body)"/>
                <a:ea typeface="ＭＳ Ｐゴシック"/>
              </a:rPr>
              <a:t>Figurative Meanings: </a:t>
            </a:r>
            <a:r>
              <a:rPr lang="en-US" altLang="en-US" dirty="0">
                <a:solidFill>
                  <a:srgbClr val="000000"/>
                </a:solidFill>
                <a:latin typeface="Arial (Body)"/>
                <a:ea typeface="ＭＳ Ｐゴシック"/>
              </a:rPr>
              <a:t>metaphorical or Use Figures of Speech</a:t>
            </a:r>
          </a:p>
        </p:txBody>
      </p:sp>
    </p:spTree>
    <p:extLst>
      <p:ext uri="{BB962C8B-B14F-4D97-AF65-F5344CB8AC3E}">
        <p14:creationId xmlns:p14="http://schemas.microsoft.com/office/powerpoint/2010/main" val="171974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DF3860-5F90-476C-A7E0-8A8E5EB4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" dirty="0"/>
              <a:t>Learning Outcomes: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AB7D57-F8FA-4B33-B3E1-E1A26C9D599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563256"/>
            <a:ext cx="8229600" cy="4525963"/>
          </a:xfrm>
        </p:spPr>
        <p:txBody>
          <a:bodyPr/>
          <a:lstStyle/>
          <a:p>
            <a:pPr marL="0" indent="0">
              <a:buNone/>
              <a:tabLst>
                <a:tab pos="255904" algn="l"/>
              </a:tabLst>
            </a:pPr>
            <a:r>
              <a:rPr lang="en-US" b="1" spc="-5" dirty="0">
                <a:solidFill>
                  <a:schemeClr val="tx2"/>
                </a:solidFill>
                <a:cs typeface="Arial" panose="020B0604020202020204" pitchFamily="34" charset="0"/>
              </a:rPr>
              <a:t>7.1</a:t>
            </a:r>
            <a:r>
              <a:rPr lang="en-US" spc="-5" dirty="0">
                <a:cs typeface="Arial" panose="020B0604020202020204" pitchFamily="34" charset="0"/>
              </a:rPr>
              <a:t> </a:t>
            </a:r>
            <a:r>
              <a:rPr lang="en-US" dirty="0"/>
              <a:t>Explain what academic vocabulary means</a:t>
            </a:r>
          </a:p>
          <a:p>
            <a:pPr marL="0" indent="0">
              <a:buNone/>
              <a:tabLst>
                <a:tab pos="255270" algn="l"/>
                <a:tab pos="255904" algn="l"/>
              </a:tabLst>
            </a:pPr>
            <a:r>
              <a:rPr lang="en-US" b="1" spc="-5" dirty="0">
                <a:solidFill>
                  <a:schemeClr val="tx2"/>
                </a:solidFill>
                <a:cs typeface="Arial" panose="020B0604020202020204" pitchFamily="34" charset="0"/>
              </a:rPr>
              <a:t>7.2</a:t>
            </a:r>
            <a:r>
              <a:rPr lang="en-US" spc="-5" dirty="0">
                <a:cs typeface="Arial" panose="020B0604020202020204" pitchFamily="34" charset="0"/>
              </a:rPr>
              <a:t> </a:t>
            </a:r>
            <a:r>
              <a:rPr lang="en-US" dirty="0"/>
              <a:t>Provide examples of word study concepts</a:t>
            </a:r>
          </a:p>
          <a:p>
            <a:pPr marL="0" indent="0">
              <a:buNone/>
              <a:tabLst>
                <a:tab pos="255270" algn="l"/>
                <a:tab pos="255904" algn="l"/>
              </a:tabLst>
            </a:pPr>
            <a:r>
              <a:rPr lang="en-US" b="1" spc="-5" dirty="0">
                <a:solidFill>
                  <a:schemeClr val="tx2"/>
                </a:solidFill>
                <a:cs typeface="Arial" panose="020B0604020202020204" pitchFamily="34" charset="0"/>
              </a:rPr>
              <a:t>7.3</a:t>
            </a:r>
            <a:r>
              <a:rPr lang="en-US" spc="-5" dirty="0">
                <a:cs typeface="Arial" panose="020B0604020202020204" pitchFamily="34" charset="0"/>
              </a:rPr>
              <a:t> </a:t>
            </a:r>
            <a:r>
              <a:rPr lang="en-US" dirty="0"/>
              <a:t>Discuss how to teach academic vocabulary</a:t>
            </a:r>
          </a:p>
        </p:txBody>
      </p:sp>
    </p:spTree>
    <p:extLst>
      <p:ext uri="{BB962C8B-B14F-4D97-AF65-F5344CB8AC3E}">
        <p14:creationId xmlns:p14="http://schemas.microsoft.com/office/powerpoint/2010/main" val="209175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7D09-D257-40D0-9D30-7CB445DE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331"/>
            <a:ext cx="8229600" cy="1097279"/>
          </a:xfrm>
        </p:spPr>
        <p:txBody>
          <a:bodyPr/>
          <a:lstStyle/>
          <a:p>
            <a:r>
              <a:rPr lang="en-US" dirty="0">
                <a:ea typeface="ＭＳ Ｐゴシック"/>
              </a:rPr>
              <a:t>3 Tiers of Vocabulary Words Divided into Three Tiers: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66EFE-68E3-431D-AD6A-EF835CE3FD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787703"/>
            <a:ext cx="8409398" cy="4236578"/>
          </a:xfrm>
        </p:spPr>
        <p:txBody>
          <a:bodyPr/>
          <a:lstStyle/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u="sng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Tier 1</a:t>
            </a: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Basic Words: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are common words used socially in informal conversation at home or on the playground. Ex: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animal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clean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and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laughing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u="sng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Tier 2</a:t>
            </a: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Academic Vocabulary: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are words, which have wider application and are more frequently used in written and oral language. Ex: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apostrophe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paragraph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preposition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kern="12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ect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.</a:t>
            </a:r>
          </a:p>
          <a:p>
            <a:pPr eaLnBrk="0" fontAlgn="base" hangingPunct="0">
              <a:spcAft>
                <a:spcPct val="0"/>
              </a:spcAft>
              <a:buSzPts val="2400"/>
              <a:tabLst/>
            </a:pPr>
            <a:r>
              <a:rPr lang="en-US" altLang="en-US" b="1" u="sng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Tier 3</a:t>
            </a: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Specialized Terms: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Technical words are content specific and abstract. Ex: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minuend, osmosis, and suffrage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. These words are not used frequently, but these words are typically used by teachers/educators</a:t>
            </a: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.</a:t>
            </a:r>
            <a:endParaRPr lang="en-US" altLang="en-US" kern="12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546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B59A-9FD8-260B-0669-A02C5F73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5371"/>
            <a:ext cx="8229600" cy="842867"/>
          </a:xfrm>
        </p:spPr>
        <p:txBody>
          <a:bodyPr/>
          <a:lstStyle/>
          <a:p>
            <a:r>
              <a:rPr lang="en-US" dirty="0"/>
              <a:t>The Development of Word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9797-E4C3-BE62-A3DE-77C82D419D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263721"/>
            <a:ext cx="8229600" cy="5229545"/>
          </a:xfrm>
        </p:spPr>
        <p:txBody>
          <a:bodyPr/>
          <a:lstStyle/>
          <a:p>
            <a:r>
              <a:rPr lang="en-US" sz="2800" dirty="0"/>
              <a:t>Students develop knowledge about a word gradually, through </a:t>
            </a:r>
            <a:r>
              <a:rPr lang="en-US" sz="2800" b="1" dirty="0"/>
              <a:t>repeated oral </a:t>
            </a:r>
            <a:r>
              <a:rPr lang="en-US" sz="2800" dirty="0"/>
              <a:t>and </a:t>
            </a:r>
            <a:r>
              <a:rPr lang="en-US" sz="2800" b="1" dirty="0"/>
              <a:t>written exposure </a:t>
            </a:r>
            <a:r>
              <a:rPr lang="en-US" sz="2800" dirty="0"/>
              <a:t>to it. They move from not knowing a word at all to </a:t>
            </a:r>
            <a:r>
              <a:rPr lang="en-US" sz="2800" b="1" u="sng" dirty="0"/>
              <a:t>recognizing they have seen it before</a:t>
            </a:r>
            <a:r>
              <a:rPr lang="en-US" sz="2800" dirty="0"/>
              <a:t>.</a:t>
            </a:r>
          </a:p>
          <a:p>
            <a:r>
              <a:rPr lang="en-US" sz="2800" dirty="0"/>
              <a:t>Next, they move to a level of </a:t>
            </a:r>
            <a:r>
              <a:rPr lang="en-US" sz="2800" b="1" dirty="0"/>
              <a:t>partial knowledge </a:t>
            </a:r>
            <a:r>
              <a:rPr lang="en-US" sz="2800" dirty="0"/>
              <a:t>where they have a general sense of the word or know one meaning.</a:t>
            </a:r>
          </a:p>
          <a:p>
            <a:r>
              <a:rPr lang="en-US" sz="2800" dirty="0"/>
              <a:t>Finally, students </a:t>
            </a:r>
            <a:r>
              <a:rPr lang="en-US" sz="2800" b="1" dirty="0"/>
              <a:t>know the word fully</a:t>
            </a:r>
            <a:r>
              <a:rPr lang="en-US" sz="2800" dirty="0"/>
              <a:t>: they know multiple meanings of the word and can use it in a variety of ways (Nagy, 1988).</a:t>
            </a:r>
          </a:p>
        </p:txBody>
      </p:sp>
    </p:spTree>
    <p:extLst>
      <p:ext uri="{BB962C8B-B14F-4D97-AF65-F5344CB8AC3E}">
        <p14:creationId xmlns:p14="http://schemas.microsoft.com/office/powerpoint/2010/main" val="3816625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1B7F-BD30-4E8F-943D-D4A9DBFA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Levels of Word Knowledge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EF750-C354-443A-B103-985643C307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556326"/>
            <a:ext cx="8112034" cy="4467955"/>
          </a:xfrm>
        </p:spPr>
        <p:txBody>
          <a:bodyPr/>
          <a:lstStyle/>
          <a:p>
            <a:pPr marL="432000" lvl="0" indent="-432000" eaLnBrk="0" fontAlgn="base" hangingPunct="0">
              <a:spcAft>
                <a:spcPct val="0"/>
              </a:spcAft>
              <a:buSzPts val="2400"/>
              <a:buFont typeface="+mj-lt"/>
              <a:buAutoNum type="arabicPeriod"/>
              <a:tabLst/>
            </a:pPr>
            <a:r>
              <a:rPr lang="en-US" altLang="en-US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Unknown Word </a:t>
            </a:r>
            <a:r>
              <a:rPr lang="en-US" altLang="en-US" b="1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Students don’t recognize the word.</a:t>
            </a:r>
          </a:p>
          <a:p>
            <a:pPr marL="432000" lvl="0" indent="-432000" eaLnBrk="0" fontAlgn="base" hangingPunct="0">
              <a:spcAft>
                <a:spcPct val="0"/>
              </a:spcAft>
              <a:buSzPts val="2400"/>
              <a:buFont typeface="+mj-lt"/>
              <a:buAutoNum type="arabicPeriod" startAt="2"/>
              <a:tabLst/>
            </a:pPr>
            <a:r>
              <a:rPr lang="en-US" altLang="en-US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Initial Recognition </a:t>
            </a:r>
            <a:r>
              <a:rPr lang="en-US" altLang="en-US" b="1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Students have seen the word but don’t know its meaning.</a:t>
            </a:r>
          </a:p>
          <a:p>
            <a:pPr marL="432000" lvl="0" indent="-432000" eaLnBrk="0" fontAlgn="base" hangingPunct="0">
              <a:spcAft>
                <a:spcPct val="0"/>
              </a:spcAft>
              <a:buSzPts val="2400"/>
              <a:buFont typeface="+mj-lt"/>
              <a:buAutoNum type="arabicPeriod" startAt="3"/>
              <a:tabLst/>
            </a:pPr>
            <a:r>
              <a:rPr lang="en-US" altLang="en-US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Partial Word Knowledge </a:t>
            </a:r>
            <a:r>
              <a:rPr lang="en-US" altLang="en-US" b="1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Students know one meaning of a word and can use it in a sentence.</a:t>
            </a:r>
          </a:p>
          <a:p>
            <a:pPr marL="432000" lvl="0" indent="-432000" eaLnBrk="0" fontAlgn="base" hangingPunct="0">
              <a:spcAft>
                <a:spcPct val="0"/>
              </a:spcAft>
              <a:buSzPts val="2400"/>
              <a:buFont typeface="+mj-lt"/>
              <a:buAutoNum type="arabicPeriod" startAt="4"/>
              <a:tabLst/>
            </a:pPr>
            <a:r>
              <a:rPr lang="en-US" altLang="en-US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Full Word Knowledge </a:t>
            </a:r>
            <a:r>
              <a:rPr lang="en-US" altLang="en-US" b="1" kern="1200" dirty="0">
                <a:solidFill>
                  <a:srgbClr val="000000"/>
                </a:solidFill>
                <a:latin typeface="Arial (Body)"/>
                <a:ea typeface="ＭＳ Ｐゴシック" panose="020B0600070205080204" pitchFamily="34" charset="-128"/>
              </a:rPr>
              <a:t>Students can use a word several ways.</a:t>
            </a:r>
          </a:p>
        </p:txBody>
      </p:sp>
    </p:spTree>
    <p:extLst>
      <p:ext uri="{BB962C8B-B14F-4D97-AF65-F5344CB8AC3E}">
        <p14:creationId xmlns:p14="http://schemas.microsoft.com/office/powerpoint/2010/main" val="225749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C5A2E-6B40-90EB-2B59-BC7FB68E1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The Development of Word Knowledge: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807DD-DFFF-ABD4-0E6F-805FF6C1C9F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Once students reach Level 3, they can usually understand the word in context and use it in writing. In fact, they don’t reach Level 4 with every word they learn. </a:t>
            </a:r>
          </a:p>
          <a:p>
            <a:r>
              <a:rPr lang="en-US" dirty="0"/>
              <a:t>When they do develop full word knowledge, they are described as flexible word users because they understand the core meaning of a word and how it changes in different contexts (Stahl, 1999).</a:t>
            </a:r>
          </a:p>
          <a:p>
            <a:r>
              <a:rPr lang="en-US" dirty="0"/>
              <a:t>As students develop word consciousness, they become more aware of words, manipulate them playfully, and appreciate their power. To encourage students use of words, teachers should share books about words!</a:t>
            </a:r>
          </a:p>
        </p:txBody>
      </p:sp>
    </p:spTree>
    <p:extLst>
      <p:ext uri="{BB962C8B-B14F-4D97-AF65-F5344CB8AC3E}">
        <p14:creationId xmlns:p14="http://schemas.microsoft.com/office/powerpoint/2010/main" val="31923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95FA0-9FD8-B944-184E-E0590F546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Books about Words: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5517C-8364-C179-0A06-7A29FE224C1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32" indent="0" algn="ctr">
              <a:buNone/>
            </a:pPr>
            <a:r>
              <a:rPr lang="en-US" sz="3200" i="1" dirty="0"/>
              <a:t>Max’s Words </a:t>
            </a:r>
            <a:r>
              <a:rPr lang="en-US" sz="3200" dirty="0"/>
              <a:t>(Banks 2006)</a:t>
            </a:r>
          </a:p>
          <a:p>
            <a:pPr marL="432" indent="0" algn="ctr">
              <a:buNone/>
            </a:pPr>
            <a:r>
              <a:rPr lang="en-US" sz="3200" i="1" dirty="0"/>
              <a:t>Fancy Nancy’s Favorite Fancy Words: </a:t>
            </a:r>
          </a:p>
          <a:p>
            <a:pPr marL="432" indent="0" algn="ctr">
              <a:buNone/>
            </a:pPr>
            <a:r>
              <a:rPr lang="en-US" sz="3200" i="1" dirty="0"/>
              <a:t>From Accessories to Zany </a:t>
            </a:r>
            <a:r>
              <a:rPr lang="en-US" sz="3200" dirty="0"/>
              <a:t>(O’Connor, 2008)</a:t>
            </a:r>
          </a:p>
          <a:p>
            <a:pPr marL="432" indent="0" algn="ctr">
              <a:buNone/>
            </a:pPr>
            <a:r>
              <a:rPr lang="en-US" sz="3200" i="1" dirty="0"/>
              <a:t>Miss Alaineus: A Vocabulary Disaster </a:t>
            </a:r>
            <a:r>
              <a:rPr lang="en-US" sz="3200" dirty="0"/>
              <a:t>(Frasier, 2007)</a:t>
            </a:r>
          </a:p>
          <a:p>
            <a:pPr marL="432" indent="0" algn="ctr">
              <a:buNone/>
            </a:pPr>
            <a:r>
              <a:rPr lang="en-US" sz="3200" i="1" dirty="0"/>
              <a:t>Baloney</a:t>
            </a:r>
            <a:r>
              <a:rPr lang="en-US" sz="3200" dirty="0"/>
              <a:t> (Henry P.) (Scieszka, 2005)</a:t>
            </a:r>
          </a:p>
        </p:txBody>
      </p:sp>
    </p:spTree>
    <p:extLst>
      <p:ext uri="{BB962C8B-B14F-4D97-AF65-F5344CB8AC3E}">
        <p14:creationId xmlns:p14="http://schemas.microsoft.com/office/powerpoint/2010/main" val="268759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21BA8-5F43-46D9-CE98-097C7149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Study Concepts: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D0E08-B818-6A7F-68A9-203CDD899BA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It’s not enough to have students memorize one definition of a word; to develop full word knowledge, they need to learn more about a word (Stahl &amp; Nagy, 2006).</a:t>
            </a:r>
          </a:p>
          <a:p>
            <a:r>
              <a:rPr lang="en-US" dirty="0"/>
              <a:t>Our word </a:t>
            </a:r>
            <a:r>
              <a:rPr lang="en-US" i="1" dirty="0"/>
              <a:t>brave</a:t>
            </a:r>
            <a:r>
              <a:rPr lang="en-US" dirty="0"/>
              <a:t> comes from the Italian word </a:t>
            </a:r>
            <a:r>
              <a:rPr lang="en-US" i="1" dirty="0"/>
              <a:t>bravo</a:t>
            </a:r>
            <a:r>
              <a:rPr lang="en-US" dirty="0"/>
              <a:t>. Also, there’s bravado, a Spanish word that means “a pretense of courage.” </a:t>
            </a:r>
          </a:p>
          <a:p>
            <a:r>
              <a:rPr lang="en-US" dirty="0"/>
              <a:t>As students learn some of this information about </a:t>
            </a:r>
            <a:r>
              <a:rPr lang="en-US" i="1" dirty="0"/>
              <a:t>brave</a:t>
            </a:r>
            <a:r>
              <a:rPr lang="en-US" dirty="0"/>
              <a:t>, they are better able to understand the word and its use in oral and written form.</a:t>
            </a:r>
          </a:p>
        </p:txBody>
      </p:sp>
    </p:spTree>
    <p:extLst>
      <p:ext uri="{BB962C8B-B14F-4D97-AF65-F5344CB8AC3E}">
        <p14:creationId xmlns:p14="http://schemas.microsoft.com/office/powerpoint/2010/main" val="40098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4169-8895-4477-8804-E1D6C4C20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5371"/>
            <a:ext cx="8229600" cy="729851"/>
          </a:xfrm>
        </p:spPr>
        <p:txBody>
          <a:bodyPr/>
          <a:lstStyle/>
          <a:p>
            <a:r>
              <a:rPr lang="en-US" dirty="0">
                <a:ea typeface="ＭＳ Ｐゴシック"/>
              </a:rPr>
              <a:t>Multiple Meanings of Words: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8FA4F-40D7-453F-BC1E-793168D8CF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089061"/>
            <a:ext cx="8229600" cy="5553567"/>
          </a:xfrm>
        </p:spPr>
        <p:txBody>
          <a:bodyPr/>
          <a:lstStyle/>
          <a:p>
            <a:pPr marL="342900" indent="-342900" eaLnBrk="0" fontAlgn="base" hangingPunct="0">
              <a:spcAft>
                <a:spcPct val="0"/>
              </a:spcAft>
              <a:buSzPts val="2400"/>
            </a:pP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Many words have multiple meanings i.e. birds sing (a musical meaning); criminal sings (provides information/evidence).</a:t>
            </a:r>
          </a:p>
          <a:p>
            <a:pPr marL="457200" lvl="0" indent="-457200" eaLnBrk="0" fontAlgn="base" hangingPunct="0">
              <a:spcAft>
                <a:spcPct val="0"/>
              </a:spcAft>
              <a:buSzPts val="2400"/>
              <a:buFont typeface="+mj-lt"/>
              <a:buAutoNum type="arabicPeriod"/>
              <a:tabLst/>
            </a:pP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Synonyms: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Words with similar meanings. Ex: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cold: cool, chilly, frigid, icy frosty, &amp; freezing</a:t>
            </a:r>
          </a:p>
          <a:p>
            <a:pPr marL="457200" lvl="0" indent="-457200" eaLnBrk="0" fontAlgn="base" hangingPunct="0">
              <a:spcAft>
                <a:spcPct val="0"/>
              </a:spcAft>
              <a:buSzPts val="2400"/>
              <a:buFont typeface="+mj-lt"/>
              <a:buAutoNum type="arabicPeriod"/>
              <a:tabLst/>
            </a:pP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Antonyms: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Words that mean the opposite. Ex: loud: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soft, subdued, quiet, silent, inaudible, sedate, somber, &amp; dull </a:t>
            </a:r>
          </a:p>
          <a:p>
            <a:pPr marL="457200" lvl="0" indent="-457200" eaLnBrk="0" fontAlgn="base" hangingPunct="0">
              <a:spcAft>
                <a:spcPct val="0"/>
              </a:spcAft>
              <a:buSzPts val="2400"/>
              <a:buFont typeface="+mj-lt"/>
              <a:buAutoNum type="arabicPeriod"/>
              <a:tabLst/>
            </a:pP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Homophones: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Words that sound alike but are spelled differently. Ex: 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right-write, air-heir, to-too-two, &amp; there, their, they’re!</a:t>
            </a:r>
          </a:p>
          <a:p>
            <a:pPr marL="457200" lvl="0" indent="-457200" eaLnBrk="0" fontAlgn="base" hangingPunct="0">
              <a:spcAft>
                <a:spcPct val="0"/>
              </a:spcAft>
              <a:buSzPts val="2400"/>
              <a:buFont typeface="+mj-lt"/>
              <a:buAutoNum type="arabicPeriod"/>
              <a:tabLst/>
            </a:pPr>
            <a:r>
              <a:rPr lang="en-US" altLang="en-US" b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Homographs: </a:t>
            </a:r>
            <a:r>
              <a:rPr lang="en-US" altLang="en-US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Words with identical spellings but different meanings and pronunciations. Ex:</a:t>
            </a:r>
            <a:r>
              <a:rPr lang="en-US" altLang="en-US" i="1" kern="1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live, read, bow, conduct, present, and record.</a:t>
            </a:r>
          </a:p>
          <a:p>
            <a:pPr marL="0" lvl="0" indent="0" eaLnBrk="0" fontAlgn="base" hangingPunct="0">
              <a:spcAft>
                <a:spcPct val="0"/>
              </a:spcAft>
              <a:buSzPts val="2400"/>
              <a:buNone/>
              <a:tabLst/>
            </a:pPr>
            <a:endParaRPr lang="en-US" altLang="en-US" kern="12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5348130"/>
      </p:ext>
    </p:extLst>
  </p:cSld>
  <p:clrMapOvr>
    <a:masterClrMapping/>
  </p:clrMapOvr>
</p:sld>
</file>

<file path=ppt/theme/theme1.xml><?xml version="1.0" encoding="utf-8"?>
<a:theme xmlns:a="http://schemas.openxmlformats.org/drawingml/2006/main" name="508 Lecture">
  <a:themeElements>
    <a:clrScheme name="Custom 40">
      <a:dk1>
        <a:srgbClr val="000000"/>
      </a:dk1>
      <a:lt1>
        <a:srgbClr val="FFFFFF"/>
      </a:lt1>
      <a:dk2>
        <a:srgbClr val="000000"/>
      </a:dk2>
      <a:lt2>
        <a:srgbClr val="007FA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33399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508 Lecture">
  <a:themeElements>
    <a:clrScheme name="Custom 7">
      <a:dk1>
        <a:srgbClr val="000000"/>
      </a:dk1>
      <a:lt1>
        <a:srgbClr val="FFFFFF"/>
      </a:lt1>
      <a:dk2>
        <a:srgbClr val="000000"/>
      </a:dk2>
      <a:lt2>
        <a:srgbClr val="007FA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37137</TotalTime>
  <Words>874</Words>
  <Application>Microsoft Office PowerPoint</Application>
  <PresentationFormat>On-screen Show (4:3)</PresentationFormat>
  <Paragraphs>59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(Body)</vt:lpstr>
      <vt:lpstr>Noto Sans Symbols</vt:lpstr>
      <vt:lpstr>Times New Roman</vt:lpstr>
      <vt:lpstr>Verdana</vt:lpstr>
      <vt:lpstr>508 Lecture</vt:lpstr>
      <vt:lpstr>2_508 Lecture</vt:lpstr>
      <vt:lpstr>Literacy for the 21st Century: Balancing Reading and Writing Instruction</vt:lpstr>
      <vt:lpstr>Learning Outcomes:</vt:lpstr>
      <vt:lpstr>3 Tiers of Vocabulary Words Divided into Three Tiers:</vt:lpstr>
      <vt:lpstr>The Development of Word Knowledge</vt:lpstr>
      <vt:lpstr>Levels of Word Knowledge</vt:lpstr>
      <vt:lpstr>The Development of Word Knowledge:</vt:lpstr>
      <vt:lpstr>Books about Words:</vt:lpstr>
      <vt:lpstr>Word Study Concepts:</vt:lpstr>
      <vt:lpstr>Multiple Meanings of Words:</vt:lpstr>
      <vt:lpstr>Root Words &amp; Affixes</vt:lpstr>
      <vt:lpstr>Figurative Meanings</vt:lpstr>
    </vt:vector>
  </TitlesOfParts>
  <Company>Pearson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Literacy for the 21st Century: Balancing Reading and Writing Instruction, Eighth Edition, Chapter 7, Expanding Academic Vocabulary</dc:title>
  <dc:subject>TED</dc:subject>
  <dc:creator>Tompkins/Rodgers/Rodgers</dc:creator>
  <cp:keywords>Literacy for the 21st Century</cp:keywords>
  <dc:description/>
  <cp:lastModifiedBy>Nancy Carr</cp:lastModifiedBy>
  <cp:revision>829</cp:revision>
  <dcterms:modified xsi:type="dcterms:W3CDTF">2022-11-08T20:46:42Z</dcterms:modified>
  <cp:category/>
</cp:coreProperties>
</file>